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80" r:id="rId4"/>
    <p:sldId id="281" r:id="rId5"/>
    <p:sldId id="282" r:id="rId6"/>
    <p:sldId id="283" r:id="rId7"/>
    <p:sldId id="284" r:id="rId8"/>
    <p:sldId id="285" r:id="rId9"/>
    <p:sldId id="275" r:id="rId10"/>
    <p:sldId id="286" r:id="rId11"/>
    <p:sldId id="287" r:id="rId12"/>
    <p:sldId id="288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00"/>
    <a:srgbClr val="FDD182"/>
    <a:srgbClr val="009386"/>
    <a:srgbClr val="8ACBC0"/>
    <a:srgbClr val="643C90"/>
    <a:srgbClr val="9D9CCD"/>
    <a:srgbClr val="01407D"/>
    <a:srgbClr val="007AC2"/>
    <a:srgbClr val="E50050"/>
    <a:srgbClr val="F9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v=8d4E5xPMW3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lTN0EGRBM1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NjxoWAfdow4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AH9qtaRVdP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azL5rU7hvQk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JvxR0_QdTR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watch?v=MWNPrUM2ePI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jZt7R3B0Ew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Wl9JxS2f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FGq06i11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hyperlink" Target="https://www.youtube.com/watch?v=Ol3muhS6Ql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Pterodactyl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321AC5-ED32-44E2-84E4-E52B65D728E4}"/>
              </a:ext>
            </a:extLst>
          </p:cNvPr>
          <p:cNvSpPr/>
          <p:nvPr/>
        </p:nvSpPr>
        <p:spPr>
          <a:xfrm>
            <a:off x="5559516" y="1598536"/>
            <a:ext cx="2915423" cy="2943500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237087" y="5710474"/>
            <a:ext cx="1540546" cy="370603"/>
            <a:chOff x="1075103" y="5710474"/>
            <a:chExt cx="1540546" cy="37060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180200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643C90"/>
                  </a:solidFill>
                </a:rPr>
                <a:t>Length: </a:t>
              </a:r>
              <a:r>
                <a:rPr lang="en-GB" dirty="0"/>
                <a:t>6m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5710474"/>
              <a:ext cx="1515407" cy="0"/>
            </a:xfrm>
            <a:prstGeom prst="line">
              <a:avLst/>
            </a:prstGeom>
            <a:ln w="28575">
              <a:solidFill>
                <a:srgbClr val="643C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F7DD3ACF-C5EF-445F-9410-02BE008AA3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2672" r="50423" b="3888"/>
          <a:stretch/>
        </p:blipFill>
        <p:spPr>
          <a:xfrm rot="5400000">
            <a:off x="2183070" y="1880063"/>
            <a:ext cx="2042122" cy="2872242"/>
          </a:xfrm>
          <a:prstGeom prst="ellipse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829850" y="4542036"/>
            <a:ext cx="407237" cy="1168438"/>
            <a:chOff x="667866" y="4542036"/>
            <a:chExt cx="407237" cy="116843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226012" y="4983891"/>
              <a:ext cx="116070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643C90"/>
                  </a:solidFill>
                </a:rPr>
                <a:t>Height: </a:t>
              </a:r>
              <a:r>
                <a:rPr lang="en-GB" dirty="0"/>
                <a:t>3m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542036"/>
              <a:ext cx="0" cy="1168438"/>
            </a:xfrm>
            <a:prstGeom prst="line">
              <a:avLst/>
            </a:prstGeom>
            <a:ln w="28575">
              <a:solidFill>
                <a:srgbClr val="643C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3221429" y="5702745"/>
            <a:ext cx="1647514" cy="382142"/>
            <a:chOff x="3455848" y="5702745"/>
            <a:chExt cx="1647514" cy="382142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10898"/>
              <a:ext cx="1476406" cy="0"/>
            </a:xfrm>
            <a:prstGeom prst="line">
              <a:avLst/>
            </a:prstGeom>
            <a:ln w="28575">
              <a:solidFill>
                <a:srgbClr val="643C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542398" y="5807887"/>
              <a:ext cx="1560964" cy="277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643C90"/>
                  </a:solidFill>
                </a:rPr>
                <a:t>Weight: </a:t>
              </a:r>
              <a:r>
                <a:rPr lang="en-GB" dirty="0"/>
                <a:t>12kg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02745"/>
              <a:ext cx="0" cy="142207"/>
            </a:xfrm>
            <a:prstGeom prst="line">
              <a:avLst/>
            </a:prstGeom>
            <a:ln w="28575">
              <a:solidFill>
                <a:srgbClr val="643C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4932254" y="5702745"/>
              <a:ext cx="0" cy="142207"/>
            </a:xfrm>
            <a:prstGeom prst="line">
              <a:avLst/>
            </a:prstGeom>
            <a:ln w="28575">
              <a:solidFill>
                <a:srgbClr val="643C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F9FE3-3B6C-4DB8-BE9B-3E16CF27FC5A}"/>
              </a:ext>
            </a:extLst>
          </p:cNvPr>
          <p:cNvGrpSpPr/>
          <p:nvPr/>
        </p:nvGrpSpPr>
        <p:grpSpPr>
          <a:xfrm>
            <a:off x="5559516" y="4627360"/>
            <a:ext cx="2915424" cy="1509120"/>
            <a:chOff x="5559516" y="1686053"/>
            <a:chExt cx="2915424" cy="150912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5559516" y="2034460"/>
              <a:ext cx="2915424" cy="1160713"/>
            </a:xfrm>
            <a:prstGeom prst="roundRect">
              <a:avLst/>
            </a:prstGeom>
            <a:solidFill>
              <a:srgbClr val="643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Pterodactyl was able to fly long distances with its lightweight wings.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682701-0E48-4507-B906-2D4D4E806AC8}"/>
                </a:ext>
              </a:extLst>
            </p:cNvPr>
            <p:cNvSpPr/>
            <p:nvPr/>
          </p:nvSpPr>
          <p:spPr>
            <a:xfrm>
              <a:off x="5919282" y="1686053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643C90"/>
                  </a:solidFill>
                </a:rPr>
                <a:t>Fascinating Fact:</a:t>
              </a:r>
              <a:endParaRPr lang="en-GB" dirty="0">
                <a:solidFill>
                  <a:srgbClr val="643C90"/>
                </a:solidFill>
              </a:endParaRP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86A2BA8-355A-4E70-9CA8-32945D5DDA59}"/>
              </a:ext>
            </a:extLst>
          </p:cNvPr>
          <p:cNvSpPr/>
          <p:nvPr/>
        </p:nvSpPr>
        <p:spPr>
          <a:xfrm>
            <a:off x="5919282" y="1312755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643C90"/>
                </a:solidFill>
              </a:rPr>
              <a:t>Diet:</a:t>
            </a:r>
            <a:endParaRPr lang="en-GB" dirty="0">
              <a:solidFill>
                <a:srgbClr val="643C9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D4220-C368-4A29-A704-E83F9633A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26" y="1287319"/>
            <a:ext cx="2700952" cy="277524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F19AE4A-CA18-4D53-8F91-4810750853C6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  <a:solidFill>
            <a:srgbClr val="9D9CCD"/>
          </a:solidFill>
        </p:grpSpPr>
        <p:sp>
          <p:nvSpPr>
            <p:cNvPr id="42" name="Oval 41">
              <a:hlinkClick r:id="rId4"/>
              <a:extLst>
                <a:ext uri="{FF2B5EF4-FFF2-40B4-BE49-F238E27FC236}">
                  <a16:creationId xmlns:a16="http://schemas.microsoft.com/office/drawing/2014/main" id="{61288DE3-035B-4054-B061-E30CA8F39DE0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grpFill/>
            <a:ln w="5715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hlinkClick r:id="rId4"/>
              <a:extLst>
                <a:ext uri="{FF2B5EF4-FFF2-40B4-BE49-F238E27FC236}">
                  <a16:creationId xmlns:a16="http://schemas.microsoft.com/office/drawing/2014/main" id="{060B7D39-3A51-4F6E-AC2B-F09015C828CF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9C29402-A769-463D-9B63-BA2672ABCB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95" y="4583981"/>
            <a:ext cx="1008918" cy="10366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2AD12F-D671-4EE1-A2BE-432632344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34" y="4583981"/>
            <a:ext cx="1008918" cy="103667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FA60EE4-11BF-48FB-80E0-E751B01F3814}"/>
              </a:ext>
            </a:extLst>
          </p:cNvPr>
          <p:cNvGrpSpPr/>
          <p:nvPr/>
        </p:nvGrpSpPr>
        <p:grpSpPr>
          <a:xfrm>
            <a:off x="5826974" y="1766458"/>
            <a:ext cx="847996" cy="871329"/>
            <a:chOff x="6212108" y="2465308"/>
            <a:chExt cx="847996" cy="87132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93F3A88-1467-40A9-BC35-BE68C8B19D13}"/>
                </a:ext>
              </a:extLst>
            </p:cNvPr>
            <p:cNvSpPr/>
            <p:nvPr/>
          </p:nvSpPr>
          <p:spPr>
            <a:xfrm>
              <a:off x="6212108" y="2465308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C163616-473F-4D99-9512-BB9F17738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0" t="-30577" r="-5658" b="-24549"/>
            <a:stretch/>
          </p:blipFill>
          <p:spPr>
            <a:xfrm>
              <a:off x="6230651" y="2494213"/>
              <a:ext cx="787167" cy="798009"/>
            </a:xfrm>
            <a:prstGeom prst="ellipse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4857AA1-314E-4358-8E83-1FBEBA7CE92C}"/>
                </a:ext>
              </a:extLst>
            </p:cNvPr>
            <p:cNvSpPr/>
            <p:nvPr/>
          </p:nvSpPr>
          <p:spPr>
            <a:xfrm>
              <a:off x="6212108" y="2479570"/>
              <a:ext cx="847996" cy="857067"/>
            </a:xfrm>
            <a:prstGeom prst="ellipse">
              <a:avLst/>
            </a:prstGeom>
            <a:noFill/>
            <a:ln w="5715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5E5C2BB2-5AA5-49D1-8BF8-8881F4C75BB1}"/>
              </a:ext>
            </a:extLst>
          </p:cNvPr>
          <p:cNvSpPr/>
          <p:nvPr/>
        </p:nvSpPr>
        <p:spPr>
          <a:xfrm>
            <a:off x="5751073" y="2746659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fish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C803E-75A4-4C62-93CD-2569A5E7C340}"/>
              </a:ext>
            </a:extLst>
          </p:cNvPr>
          <p:cNvSpPr/>
          <p:nvPr/>
        </p:nvSpPr>
        <p:spPr>
          <a:xfrm>
            <a:off x="5739095" y="3801638"/>
            <a:ext cx="25562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Leftover carcasses killed by larger dinosaurs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C01C38A-D5D5-4CEB-8C2B-D6A4E80C6326}"/>
              </a:ext>
            </a:extLst>
          </p:cNvPr>
          <p:cNvGrpSpPr/>
          <p:nvPr/>
        </p:nvGrpSpPr>
        <p:grpSpPr>
          <a:xfrm>
            <a:off x="6593229" y="2817558"/>
            <a:ext cx="847997" cy="857068"/>
            <a:chOff x="6668496" y="2287191"/>
            <a:chExt cx="847997" cy="857068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1BEFAAD-DE66-4BCE-B4B6-BC0BAFEDEA6B}"/>
                </a:ext>
              </a:extLst>
            </p:cNvPr>
            <p:cNvSpPr/>
            <p:nvPr/>
          </p:nvSpPr>
          <p:spPr>
            <a:xfrm>
              <a:off x="6668497" y="2287191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9EB315F-711F-4BCB-BEDC-FBCA5DE12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0" t="-18144" r="-599" b="18642"/>
            <a:stretch/>
          </p:blipFill>
          <p:spPr>
            <a:xfrm>
              <a:off x="6668496" y="2308035"/>
              <a:ext cx="828481" cy="836224"/>
            </a:xfrm>
            <a:prstGeom prst="ellipse">
              <a:avLst/>
            </a:prstGeom>
          </p:spPr>
        </p:pic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E7380B0-7EEC-4D03-B6EF-67761D80AFFF}"/>
                </a:ext>
              </a:extLst>
            </p:cNvPr>
            <p:cNvSpPr/>
            <p:nvPr/>
          </p:nvSpPr>
          <p:spPr>
            <a:xfrm>
              <a:off x="6668497" y="2287191"/>
              <a:ext cx="847996" cy="857067"/>
            </a:xfrm>
            <a:prstGeom prst="ellipse">
              <a:avLst/>
            </a:prstGeom>
            <a:noFill/>
            <a:ln w="5715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B51308B-732B-463D-ADD2-6B5CBB336BE8}"/>
              </a:ext>
            </a:extLst>
          </p:cNvPr>
          <p:cNvSpPr/>
          <p:nvPr/>
        </p:nvSpPr>
        <p:spPr>
          <a:xfrm>
            <a:off x="7353027" y="2655583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insects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D59E97-D607-417F-B11E-04CF77744477}"/>
              </a:ext>
            </a:extLst>
          </p:cNvPr>
          <p:cNvGrpSpPr/>
          <p:nvPr/>
        </p:nvGrpSpPr>
        <p:grpSpPr>
          <a:xfrm>
            <a:off x="7353027" y="1771958"/>
            <a:ext cx="833163" cy="851567"/>
            <a:chOff x="5800685" y="3296981"/>
            <a:chExt cx="861846" cy="88088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137AE1-5A8A-4BC2-832F-B706D118D32D}"/>
                </a:ext>
              </a:extLst>
            </p:cNvPr>
            <p:cNvSpPr/>
            <p:nvPr/>
          </p:nvSpPr>
          <p:spPr>
            <a:xfrm>
              <a:off x="5800685" y="3296981"/>
              <a:ext cx="861846" cy="87106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46B7363-A8EA-4A79-9B64-09976A963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65" t="-21012" b="4983"/>
            <a:stretch/>
          </p:blipFill>
          <p:spPr>
            <a:xfrm>
              <a:off x="5816657" y="3323119"/>
              <a:ext cx="829902" cy="854746"/>
            </a:xfrm>
            <a:prstGeom prst="ellipse">
              <a:avLst/>
            </a:prstGeom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3C1B699-FD68-4063-8BA8-AA65D19D2E78}"/>
                </a:ext>
              </a:extLst>
            </p:cNvPr>
            <p:cNvSpPr/>
            <p:nvPr/>
          </p:nvSpPr>
          <p:spPr>
            <a:xfrm>
              <a:off x="5800685" y="3296982"/>
              <a:ext cx="861846" cy="871066"/>
            </a:xfrm>
            <a:prstGeom prst="ellipse">
              <a:avLst/>
            </a:prstGeom>
            <a:noFill/>
            <a:ln w="57150">
              <a:solidFill>
                <a:srgbClr val="64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826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3" grpId="0"/>
      <p:bldP spid="72" grpId="0"/>
      <p:bldP spid="73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>
                <a:latin typeface="+mn-lt"/>
              </a:rPr>
              <a:t>Triceratops</a:t>
            </a:r>
            <a:endParaRPr lang="en-GB" sz="3600" dirty="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237087" y="5710474"/>
            <a:ext cx="1685017" cy="370603"/>
            <a:chOff x="1075103" y="5710474"/>
            <a:chExt cx="1685017" cy="37060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112104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9386"/>
                  </a:solidFill>
                </a:rPr>
                <a:t>Length: </a:t>
              </a:r>
              <a:r>
                <a:rPr lang="en-GB" dirty="0"/>
                <a:t>9m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5710474"/>
              <a:ext cx="1685017" cy="0"/>
            </a:xfrm>
            <a:prstGeom prst="line">
              <a:avLst/>
            </a:prstGeom>
            <a:ln w="28575">
              <a:solidFill>
                <a:srgbClr val="009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829850" y="4542037"/>
            <a:ext cx="407237" cy="1168437"/>
            <a:chOff x="667866" y="4542037"/>
            <a:chExt cx="407237" cy="116843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226012" y="4983891"/>
              <a:ext cx="116070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9386"/>
                  </a:solidFill>
                </a:rPr>
                <a:t>Height: </a:t>
              </a:r>
              <a:r>
                <a:rPr lang="en-GB" dirty="0"/>
                <a:t>3m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643615"/>
              <a:ext cx="0" cy="1066859"/>
            </a:xfrm>
            <a:prstGeom prst="line">
              <a:avLst/>
            </a:prstGeom>
            <a:ln w="28575">
              <a:solidFill>
                <a:srgbClr val="009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3410223" y="5702745"/>
            <a:ext cx="2041234" cy="382141"/>
            <a:chOff x="3455848" y="5702745"/>
            <a:chExt cx="2041234" cy="382141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10898"/>
              <a:ext cx="1923558" cy="0"/>
            </a:xfrm>
            <a:prstGeom prst="line">
              <a:avLst/>
            </a:prstGeom>
            <a:ln w="28575">
              <a:solidFill>
                <a:srgbClr val="009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522941" y="5807887"/>
              <a:ext cx="197414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9386"/>
                  </a:solidFill>
                </a:rPr>
                <a:t>Weight: </a:t>
              </a:r>
              <a:r>
                <a:rPr lang="en-GB" dirty="0"/>
                <a:t>12,000kg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02745"/>
              <a:ext cx="0" cy="142207"/>
            </a:xfrm>
            <a:prstGeom prst="line">
              <a:avLst/>
            </a:prstGeom>
            <a:ln w="28575">
              <a:solidFill>
                <a:srgbClr val="009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379406" y="5702745"/>
              <a:ext cx="0" cy="142207"/>
            </a:xfrm>
            <a:prstGeom prst="line">
              <a:avLst/>
            </a:prstGeom>
            <a:ln w="28575">
              <a:solidFill>
                <a:srgbClr val="009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F19AE4A-CA18-4D53-8F91-4810750853C6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  <a:solidFill>
            <a:srgbClr val="9D9CCD"/>
          </a:solidFill>
        </p:grpSpPr>
        <p:sp>
          <p:nvSpPr>
            <p:cNvPr id="42" name="Oval 41">
              <a:hlinkClick r:id="rId2"/>
              <a:extLst>
                <a:ext uri="{FF2B5EF4-FFF2-40B4-BE49-F238E27FC236}">
                  <a16:creationId xmlns:a16="http://schemas.microsoft.com/office/drawing/2014/main" id="{61288DE3-035B-4054-B061-E30CA8F39DE0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8ACBC0"/>
            </a:solidFill>
            <a:ln w="5715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hlinkClick r:id="rId2"/>
              <a:extLst>
                <a:ext uri="{FF2B5EF4-FFF2-40B4-BE49-F238E27FC236}">
                  <a16:creationId xmlns:a16="http://schemas.microsoft.com/office/drawing/2014/main" id="{060B7D39-3A51-4F6E-AC2B-F09015C828CF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03FE2470-FBFA-4D41-AC49-8AA712CD6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1" y="3429000"/>
            <a:ext cx="2678182" cy="9267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45C917B-1B8F-4BDF-8FB7-1A5C29E3C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1572587" y="1918626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82665-E507-44A8-9199-5EC4C649B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4" y="4784351"/>
            <a:ext cx="1499839" cy="8325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96770A-E604-4740-8161-D2E68EDD8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88" y="4784351"/>
            <a:ext cx="1499839" cy="832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F53C4E-4552-4C3A-9964-0C1BE102A6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06" y="1794111"/>
            <a:ext cx="4339220" cy="2408583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E6579291-FEE8-4C45-A7C7-8DA4BDB107B5}"/>
              </a:ext>
            </a:extLst>
          </p:cNvPr>
          <p:cNvGrpSpPr/>
          <p:nvPr/>
        </p:nvGrpSpPr>
        <p:grpSpPr>
          <a:xfrm>
            <a:off x="5836596" y="4090684"/>
            <a:ext cx="2732973" cy="1612061"/>
            <a:chOff x="5836596" y="1647712"/>
            <a:chExt cx="2732973" cy="1612061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62848387-0B4C-4DAA-BFDA-B805E0085745}"/>
                </a:ext>
              </a:extLst>
            </p:cNvPr>
            <p:cNvSpPr/>
            <p:nvPr/>
          </p:nvSpPr>
          <p:spPr>
            <a:xfrm>
              <a:off x="5836596" y="2099060"/>
              <a:ext cx="2638343" cy="1160713"/>
            </a:xfrm>
            <a:prstGeom prst="roundRect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Triceratops had three nose horns they used for defence.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63A1B4E-E2CA-4F96-B1EE-E938BC8B9DA9}"/>
                </a:ext>
              </a:extLst>
            </p:cNvPr>
            <p:cNvSpPr/>
            <p:nvPr/>
          </p:nvSpPr>
          <p:spPr>
            <a:xfrm>
              <a:off x="6096599" y="1647712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9386"/>
                  </a:solidFill>
                </a:rPr>
                <a:t>Fascinating Fact:</a:t>
              </a:r>
              <a:endParaRPr lang="en-GB" dirty="0">
                <a:solidFill>
                  <a:srgbClr val="009386"/>
                </a:solidFill>
              </a:endParaRP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A4CCDF3-4553-453B-8D94-7667D7DBE439}"/>
              </a:ext>
            </a:extLst>
          </p:cNvPr>
          <p:cNvSpPr/>
          <p:nvPr/>
        </p:nvSpPr>
        <p:spPr>
          <a:xfrm>
            <a:off x="5836596" y="1863939"/>
            <a:ext cx="2638343" cy="1970765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EE0E73E-55BB-4D52-9A52-54C33B65E264}"/>
              </a:ext>
            </a:extLst>
          </p:cNvPr>
          <p:cNvSpPr/>
          <p:nvPr/>
        </p:nvSpPr>
        <p:spPr>
          <a:xfrm>
            <a:off x="6096599" y="1452819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009386"/>
                </a:solidFill>
              </a:rPr>
              <a:t>Diet:</a:t>
            </a:r>
            <a:endParaRPr lang="en-GB" dirty="0">
              <a:solidFill>
                <a:srgbClr val="009386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DA7E69-E3C8-4A8F-8F17-706045EDC473}"/>
              </a:ext>
            </a:extLst>
          </p:cNvPr>
          <p:cNvGrpSpPr/>
          <p:nvPr/>
        </p:nvGrpSpPr>
        <p:grpSpPr>
          <a:xfrm>
            <a:off x="6747973" y="2211277"/>
            <a:ext cx="851904" cy="904119"/>
            <a:chOff x="6749928" y="4432564"/>
            <a:chExt cx="851904" cy="904119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45F4BA8-0771-4BF2-8054-224C0D50823D}"/>
                </a:ext>
              </a:extLst>
            </p:cNvPr>
            <p:cNvSpPr/>
            <p:nvPr/>
          </p:nvSpPr>
          <p:spPr>
            <a:xfrm>
              <a:off x="6749928" y="4432564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311363A-96F5-4DD6-B95C-688BCA6EB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7" t="-4941" r="18508" b="13690"/>
            <a:stretch/>
          </p:blipFill>
          <p:spPr>
            <a:xfrm>
              <a:off x="6753836" y="4479616"/>
              <a:ext cx="847996" cy="857067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9FDDEF7-B0A0-48B1-B9E6-7F2AA8FB41ED}"/>
                </a:ext>
              </a:extLst>
            </p:cNvPr>
            <p:cNvSpPr/>
            <p:nvPr/>
          </p:nvSpPr>
          <p:spPr>
            <a:xfrm>
              <a:off x="6749928" y="4453759"/>
              <a:ext cx="847996" cy="857067"/>
            </a:xfrm>
            <a:prstGeom prst="ellipse">
              <a:avLst/>
            </a:prstGeom>
            <a:noFill/>
            <a:ln w="5715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0B58A9B5-2FBC-47A9-8472-2C88F6EBC218}"/>
              </a:ext>
            </a:extLst>
          </p:cNvPr>
          <p:cNvSpPr/>
          <p:nvPr/>
        </p:nvSpPr>
        <p:spPr>
          <a:xfrm>
            <a:off x="6202166" y="3244857"/>
            <a:ext cx="19435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26937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Stegosaurus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237087" y="5710474"/>
            <a:ext cx="1795824" cy="370603"/>
            <a:chOff x="1075103" y="5710474"/>
            <a:chExt cx="1795824" cy="37060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112104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>
                  <a:solidFill>
                    <a:srgbClr val="F9B000"/>
                  </a:solidFill>
                </a:rPr>
                <a:t>Length: </a:t>
              </a:r>
              <a:r>
                <a:rPr lang="en-GB" dirty="0"/>
                <a:t>9m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5710474"/>
              <a:ext cx="1795824" cy="0"/>
            </a:xfrm>
            <a:prstGeom prst="line">
              <a:avLst/>
            </a:prstGeom>
            <a:ln w="28575">
              <a:solidFill>
                <a:srgbClr val="F9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829850" y="4542036"/>
            <a:ext cx="407237" cy="1168438"/>
            <a:chOff x="667866" y="4542036"/>
            <a:chExt cx="407237" cy="116843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226012" y="4983891"/>
              <a:ext cx="116070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F9B000"/>
                  </a:solidFill>
                </a:rPr>
                <a:t>Height: </a:t>
              </a:r>
              <a:r>
                <a:rPr lang="en-GB" dirty="0"/>
                <a:t>3m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542036"/>
              <a:ext cx="0" cy="1168438"/>
            </a:xfrm>
            <a:prstGeom prst="line">
              <a:avLst/>
            </a:prstGeom>
            <a:ln w="28575">
              <a:solidFill>
                <a:srgbClr val="F9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3389962" y="5702745"/>
            <a:ext cx="1923558" cy="382141"/>
            <a:chOff x="3455848" y="5702745"/>
            <a:chExt cx="1923558" cy="382141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10898"/>
              <a:ext cx="1923558" cy="0"/>
            </a:xfrm>
            <a:prstGeom prst="line">
              <a:avLst/>
            </a:prstGeom>
            <a:ln w="28575">
              <a:solidFill>
                <a:srgbClr val="F9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522942" y="5807887"/>
              <a:ext cx="17918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>
                  <a:solidFill>
                    <a:srgbClr val="F9B000"/>
                  </a:solidFill>
                </a:rPr>
                <a:t>Weight: </a:t>
              </a:r>
              <a:r>
                <a:rPr lang="en-GB" dirty="0"/>
                <a:t>3,000kg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02745"/>
              <a:ext cx="0" cy="142207"/>
            </a:xfrm>
            <a:prstGeom prst="line">
              <a:avLst/>
            </a:prstGeom>
            <a:ln w="28575">
              <a:solidFill>
                <a:srgbClr val="F9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379406" y="5702745"/>
              <a:ext cx="0" cy="142207"/>
            </a:xfrm>
            <a:prstGeom prst="line">
              <a:avLst/>
            </a:prstGeom>
            <a:ln w="28575">
              <a:solidFill>
                <a:srgbClr val="F9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03FE2470-FBFA-4D41-AC49-8AA712CD6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82" y="3534106"/>
            <a:ext cx="2678182" cy="926749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E6579291-FEE8-4C45-A7C7-8DA4BDB107B5}"/>
              </a:ext>
            </a:extLst>
          </p:cNvPr>
          <p:cNvGrpSpPr/>
          <p:nvPr/>
        </p:nvGrpSpPr>
        <p:grpSpPr>
          <a:xfrm>
            <a:off x="5836596" y="3724386"/>
            <a:ext cx="2732973" cy="2438062"/>
            <a:chOff x="5836596" y="1281414"/>
            <a:chExt cx="2732973" cy="243806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62848387-0B4C-4DAA-BFDA-B805E0085745}"/>
                </a:ext>
              </a:extLst>
            </p:cNvPr>
            <p:cNvSpPr/>
            <p:nvPr/>
          </p:nvSpPr>
          <p:spPr>
            <a:xfrm>
              <a:off x="5836596" y="1639362"/>
              <a:ext cx="2638343" cy="2080114"/>
            </a:xfrm>
            <a:prstGeom prst="round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Although the Stegosaurus’ body was large the size of their brain was only around the size of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a dog’s.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63A1B4E-E2CA-4F96-B1EE-E938BC8B9DA9}"/>
                </a:ext>
              </a:extLst>
            </p:cNvPr>
            <p:cNvSpPr/>
            <p:nvPr/>
          </p:nvSpPr>
          <p:spPr>
            <a:xfrm>
              <a:off x="6096599" y="1281414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F9B000"/>
                  </a:solidFill>
                </a:rPr>
                <a:t>Fascinating Fact:</a:t>
              </a:r>
              <a:endParaRPr lang="en-GB" dirty="0">
                <a:solidFill>
                  <a:srgbClr val="F9B000"/>
                </a:solidFill>
              </a:endParaRP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A4CCDF3-4553-453B-8D94-7667D7DBE439}"/>
              </a:ext>
            </a:extLst>
          </p:cNvPr>
          <p:cNvSpPr/>
          <p:nvPr/>
        </p:nvSpPr>
        <p:spPr>
          <a:xfrm>
            <a:off x="5836596" y="1604017"/>
            <a:ext cx="2638343" cy="1970765"/>
          </a:xfrm>
          <a:prstGeom prst="roundRect">
            <a:avLst/>
          </a:pr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EE0E73E-55BB-4D52-9A52-54C33B65E264}"/>
              </a:ext>
            </a:extLst>
          </p:cNvPr>
          <p:cNvSpPr/>
          <p:nvPr/>
        </p:nvSpPr>
        <p:spPr>
          <a:xfrm>
            <a:off x="6096599" y="1227282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F9B000"/>
                </a:solidFill>
              </a:rPr>
              <a:t>Diet:</a:t>
            </a:r>
            <a:endParaRPr lang="en-GB" dirty="0">
              <a:solidFill>
                <a:srgbClr val="F9B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DA7E69-E3C8-4A8F-8F17-706045EDC473}"/>
              </a:ext>
            </a:extLst>
          </p:cNvPr>
          <p:cNvGrpSpPr/>
          <p:nvPr/>
        </p:nvGrpSpPr>
        <p:grpSpPr>
          <a:xfrm>
            <a:off x="6747973" y="1951355"/>
            <a:ext cx="851904" cy="904119"/>
            <a:chOff x="6749928" y="4432564"/>
            <a:chExt cx="851904" cy="904119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45F4BA8-0771-4BF2-8054-224C0D50823D}"/>
                </a:ext>
              </a:extLst>
            </p:cNvPr>
            <p:cNvSpPr/>
            <p:nvPr/>
          </p:nvSpPr>
          <p:spPr>
            <a:xfrm>
              <a:off x="6749928" y="4432564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311363A-96F5-4DD6-B95C-688BCA6EB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7" t="-4941" r="18508" b="13690"/>
            <a:stretch/>
          </p:blipFill>
          <p:spPr>
            <a:xfrm>
              <a:off x="6753836" y="4479616"/>
              <a:ext cx="847996" cy="857067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9FDDEF7-B0A0-48B1-B9E6-7F2AA8FB41ED}"/>
                </a:ext>
              </a:extLst>
            </p:cNvPr>
            <p:cNvSpPr/>
            <p:nvPr/>
          </p:nvSpPr>
          <p:spPr>
            <a:xfrm>
              <a:off x="6749928" y="4453759"/>
              <a:ext cx="847996" cy="857067"/>
            </a:xfrm>
            <a:prstGeom prst="ellipse">
              <a:avLst/>
            </a:prstGeom>
            <a:noFill/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0B58A9B5-2FBC-47A9-8472-2C88F6EBC218}"/>
              </a:ext>
            </a:extLst>
          </p:cNvPr>
          <p:cNvSpPr/>
          <p:nvPr/>
        </p:nvSpPr>
        <p:spPr>
          <a:xfrm>
            <a:off x="6202166" y="2984935"/>
            <a:ext cx="19435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AA7C3-D5F0-4C0A-A92A-1B69B948B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36" y="1350927"/>
            <a:ext cx="3811735" cy="2871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361D2-D0F7-4F2D-9D1D-E5620F6CEC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0" y="4724531"/>
            <a:ext cx="1598513" cy="8484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F6FB16-6F46-4DC1-BC82-2B730BE6B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22" y="4724531"/>
            <a:ext cx="1598513" cy="8484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F19AE4A-CA18-4D53-8F91-4810750853C6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  <a:solidFill>
            <a:srgbClr val="9D9CCD"/>
          </a:solidFill>
        </p:grpSpPr>
        <p:sp>
          <p:nvSpPr>
            <p:cNvPr id="42" name="Oval 41">
              <a:hlinkClick r:id="rId6"/>
              <a:extLst>
                <a:ext uri="{FF2B5EF4-FFF2-40B4-BE49-F238E27FC236}">
                  <a16:creationId xmlns:a16="http://schemas.microsoft.com/office/drawing/2014/main" id="{61288DE3-035B-4054-B061-E30CA8F39DE0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FDD182"/>
            </a:solidFill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hlinkClick r:id="rId6"/>
              <a:extLst>
                <a:ext uri="{FF2B5EF4-FFF2-40B4-BE49-F238E27FC236}">
                  <a16:creationId xmlns:a16="http://schemas.microsoft.com/office/drawing/2014/main" id="{060B7D39-3A51-4F6E-AC2B-F09015C828CF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5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359EEF4-CECC-4C96-9A02-D2BE711CF074}"/>
              </a:ext>
            </a:extLst>
          </p:cNvPr>
          <p:cNvGrpSpPr/>
          <p:nvPr/>
        </p:nvGrpSpPr>
        <p:grpSpPr>
          <a:xfrm flipH="1">
            <a:off x="1440152" y="1665105"/>
            <a:ext cx="3820993" cy="2400829"/>
            <a:chOff x="1419825" y="3536457"/>
            <a:chExt cx="4268450" cy="2681978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DA8606B5-A62C-49C7-B0B1-727CD5FCC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587" y="5445559"/>
              <a:ext cx="2233508" cy="7728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F3AD26-1D07-4850-B84F-8C023D71B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19825" y="3536457"/>
              <a:ext cx="4268450" cy="2393190"/>
            </a:xfrm>
            <a:prstGeom prst="rect">
              <a:avLst/>
            </a:prstGeom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Apatosaurus</a:t>
            </a: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CC915536-8045-459C-83EE-38CDCEE35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76" y="4465838"/>
            <a:ext cx="2057878" cy="1153791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F4395F3-7B2D-4C98-99CB-3268A36D742B}"/>
              </a:ext>
            </a:extLst>
          </p:cNvPr>
          <p:cNvGrpSpPr/>
          <p:nvPr/>
        </p:nvGrpSpPr>
        <p:grpSpPr>
          <a:xfrm>
            <a:off x="1075103" y="5710474"/>
            <a:ext cx="2123651" cy="370603"/>
            <a:chOff x="1075103" y="5710474"/>
            <a:chExt cx="2123651" cy="37060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521759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9640"/>
                  </a:solidFill>
                </a:rPr>
                <a:t>Length: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dirty="0"/>
                <a:t>21m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/>
            <p:nvPr/>
          </p:nvCxnSpPr>
          <p:spPr>
            <a:xfrm>
              <a:off x="1075103" y="5710474"/>
              <a:ext cx="2123651" cy="0"/>
            </a:xfrm>
            <a:prstGeom prst="line">
              <a:avLst/>
            </a:prstGeom>
            <a:ln w="28575">
              <a:solidFill>
                <a:srgbClr val="0096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30182172-9B3F-41F7-8B76-07DB47271F84}"/>
              </a:ext>
            </a:extLst>
          </p:cNvPr>
          <p:cNvGrpSpPr/>
          <p:nvPr/>
        </p:nvGrpSpPr>
        <p:grpSpPr>
          <a:xfrm>
            <a:off x="665542" y="4318155"/>
            <a:ext cx="409561" cy="1392319"/>
            <a:chOff x="665542" y="4318155"/>
            <a:chExt cx="409561" cy="1392319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173602" y="4810095"/>
              <a:ext cx="126087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9640"/>
                  </a:solidFill>
                </a:rPr>
                <a:t>Height: </a:t>
              </a:r>
              <a:r>
                <a:rPr lang="en-GB" dirty="0"/>
                <a:t>5m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318155"/>
              <a:ext cx="0" cy="1392319"/>
            </a:xfrm>
            <a:prstGeom prst="line">
              <a:avLst/>
            </a:prstGeom>
            <a:ln w="28575">
              <a:solidFill>
                <a:srgbClr val="0096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1" name="Picture 180">
            <a:extLst>
              <a:ext uri="{FF2B5EF4-FFF2-40B4-BE49-F238E27FC236}">
                <a16:creationId xmlns:a16="http://schemas.microsoft.com/office/drawing/2014/main" id="{12648403-C2B3-44F8-B38B-56C58907F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21" y="4409374"/>
            <a:ext cx="2057878" cy="1153791"/>
          </a:xfrm>
          <a:prstGeom prst="rect">
            <a:avLst/>
          </a:prstGeom>
        </p:spPr>
      </p:pic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B69DAA3-8247-461F-B286-44E326E4FACD}"/>
              </a:ext>
            </a:extLst>
          </p:cNvPr>
          <p:cNvGrpSpPr/>
          <p:nvPr/>
        </p:nvGrpSpPr>
        <p:grpSpPr>
          <a:xfrm>
            <a:off x="3455848" y="5702741"/>
            <a:ext cx="2123651" cy="378754"/>
            <a:chOff x="3455848" y="5702741"/>
            <a:chExt cx="2123651" cy="378754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/>
            <p:nvPr/>
          </p:nvCxnSpPr>
          <p:spPr>
            <a:xfrm>
              <a:off x="3455848" y="5710894"/>
              <a:ext cx="2123651" cy="0"/>
            </a:xfrm>
            <a:prstGeom prst="line">
              <a:avLst/>
            </a:prstGeom>
            <a:ln w="28575">
              <a:solidFill>
                <a:srgbClr val="0096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626041" y="5804496"/>
              <a:ext cx="1871362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9640"/>
                  </a:solidFill>
                </a:rPr>
                <a:t>Weight:</a:t>
              </a: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dirty="0"/>
                <a:t>16,000kg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02741"/>
              <a:ext cx="0" cy="142207"/>
            </a:xfrm>
            <a:prstGeom prst="line">
              <a:avLst/>
            </a:prstGeom>
            <a:ln w="28575">
              <a:solidFill>
                <a:srgbClr val="0096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570019" y="5702741"/>
              <a:ext cx="0" cy="142207"/>
            </a:xfrm>
            <a:prstGeom prst="line">
              <a:avLst/>
            </a:prstGeom>
            <a:ln w="28575">
              <a:solidFill>
                <a:srgbClr val="0096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F63243F-DBC2-4DB4-BF02-B3293CFA420A}"/>
              </a:ext>
            </a:extLst>
          </p:cNvPr>
          <p:cNvGrpSpPr/>
          <p:nvPr/>
        </p:nvGrpSpPr>
        <p:grpSpPr>
          <a:xfrm>
            <a:off x="5836596" y="3781525"/>
            <a:ext cx="2772581" cy="1878300"/>
            <a:chOff x="5836596" y="1411703"/>
            <a:chExt cx="2772581" cy="187830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5836596" y="1822823"/>
              <a:ext cx="2638343" cy="1467180"/>
            </a:xfrm>
            <a:prstGeom prst="round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Apatosaurus’ had  long whip-like tails that helped balance their long necks.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682701-0E48-4507-B906-2D4D4E806AC8}"/>
                </a:ext>
              </a:extLst>
            </p:cNvPr>
            <p:cNvSpPr/>
            <p:nvPr/>
          </p:nvSpPr>
          <p:spPr>
            <a:xfrm>
              <a:off x="6136207" y="1411703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9640"/>
                  </a:solidFill>
                </a:rPr>
                <a:t>Fascinating Fact:</a:t>
              </a:r>
              <a:endParaRPr lang="en-GB" dirty="0"/>
            </a:p>
          </p:txBody>
        </p:sp>
      </p:grp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41ECC134-BC59-473B-B183-0F3F6FA79AB8}"/>
              </a:ext>
            </a:extLst>
          </p:cNvPr>
          <p:cNvSpPr/>
          <p:nvPr/>
        </p:nvSpPr>
        <p:spPr>
          <a:xfrm>
            <a:off x="5836596" y="1607322"/>
            <a:ext cx="2638343" cy="1970765"/>
          </a:xfrm>
          <a:prstGeom prst="roundRect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5A9305C-CAD7-4DD9-A60C-AFF948CFD2B7}"/>
              </a:ext>
            </a:extLst>
          </p:cNvPr>
          <p:cNvSpPr/>
          <p:nvPr/>
        </p:nvSpPr>
        <p:spPr>
          <a:xfrm>
            <a:off x="6096599" y="1196202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009640"/>
                </a:solidFill>
              </a:rPr>
              <a:t>Diet:</a:t>
            </a:r>
            <a:endParaRPr lang="en-GB" dirty="0">
              <a:solidFill>
                <a:srgbClr val="009640"/>
              </a:solidFill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41BCF0E-C1BD-47BB-85B4-40E94B529036}"/>
              </a:ext>
            </a:extLst>
          </p:cNvPr>
          <p:cNvGrpSpPr/>
          <p:nvPr/>
        </p:nvGrpSpPr>
        <p:grpSpPr>
          <a:xfrm>
            <a:off x="6747973" y="1954660"/>
            <a:ext cx="851904" cy="857067"/>
            <a:chOff x="6749928" y="4432564"/>
            <a:chExt cx="851904" cy="857067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2E50CF2-3B5C-4C1D-A53F-BCE73A37291C}"/>
                </a:ext>
              </a:extLst>
            </p:cNvPr>
            <p:cNvSpPr/>
            <p:nvPr/>
          </p:nvSpPr>
          <p:spPr>
            <a:xfrm>
              <a:off x="6749928" y="4432564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7FDB8B63-EA9C-44C9-A329-C1A26086B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7" t="-4941" r="18508" b="13690"/>
            <a:stretch/>
          </p:blipFill>
          <p:spPr>
            <a:xfrm>
              <a:off x="6753836" y="4432564"/>
              <a:ext cx="847996" cy="857067"/>
            </a:xfrm>
            <a:prstGeom prst="ellipse">
              <a:avLst/>
            </a:prstGeom>
            <a:ln>
              <a:solidFill>
                <a:srgbClr val="009640"/>
              </a:solidFill>
            </a:ln>
          </p:spPr>
        </p:pic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10EC420D-4FB5-4B9B-AE2C-31FF9643AA1A}"/>
                </a:ext>
              </a:extLst>
            </p:cNvPr>
            <p:cNvSpPr/>
            <p:nvPr/>
          </p:nvSpPr>
          <p:spPr>
            <a:xfrm>
              <a:off x="6749928" y="4432564"/>
              <a:ext cx="847996" cy="857067"/>
            </a:xfrm>
            <a:prstGeom prst="ellipse">
              <a:avLst/>
            </a:prstGeom>
            <a:noFill/>
            <a:ln w="5715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62F3DE5-0ABE-47AF-85DB-2038A35B1D3A}"/>
              </a:ext>
            </a:extLst>
          </p:cNvPr>
          <p:cNvSpPr/>
          <p:nvPr/>
        </p:nvSpPr>
        <p:spPr>
          <a:xfrm>
            <a:off x="6202166" y="2988240"/>
            <a:ext cx="19435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plants</a:t>
            </a: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C476A38-31E2-4808-9D29-DF8AE0A9F0AF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  <a:solidFill>
            <a:srgbClr val="C0DFC3"/>
          </a:solidFill>
        </p:grpSpPr>
        <p:sp>
          <p:nvSpPr>
            <p:cNvPr id="233" name="Oval 232">
              <a:hlinkClick r:id="rId6"/>
              <a:extLst>
                <a:ext uri="{FF2B5EF4-FFF2-40B4-BE49-F238E27FC236}">
                  <a16:creationId xmlns:a16="http://schemas.microsoft.com/office/drawing/2014/main" id="{3ABE87BC-1B68-4494-A905-1D6C9599F9EC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grpFill/>
            <a:ln w="57150">
              <a:solidFill>
                <a:srgbClr val="009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Rectangle 233">
              <a:hlinkClick r:id="rId6"/>
              <a:extLst>
                <a:ext uri="{FF2B5EF4-FFF2-40B4-BE49-F238E27FC236}">
                  <a16:creationId xmlns:a16="http://schemas.microsoft.com/office/drawing/2014/main" id="{CAB09EC8-264C-4132-A700-E44B9D2CEA0D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/>
      <p:bldP spid="2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3">
            <a:extLst>
              <a:ext uri="{FF2B5EF4-FFF2-40B4-BE49-F238E27FC236}">
                <a16:creationId xmlns:a16="http://schemas.microsoft.com/office/drawing/2014/main" id="{DA8606B5-A62C-49C7-B0B1-727CD5FCC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45" y="3294247"/>
            <a:ext cx="2678182" cy="92674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Iguanodon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321AC5-ED32-44E2-84E4-E52B65D728E4}"/>
              </a:ext>
            </a:extLst>
          </p:cNvPr>
          <p:cNvSpPr/>
          <p:nvPr/>
        </p:nvSpPr>
        <p:spPr>
          <a:xfrm>
            <a:off x="5836596" y="1846174"/>
            <a:ext cx="2638343" cy="1970765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075103" y="5710474"/>
            <a:ext cx="2123651" cy="370603"/>
            <a:chOff x="1075103" y="5710474"/>
            <a:chExt cx="2123651" cy="37060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521759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F08215"/>
                  </a:solidFill>
                </a:rPr>
                <a:t>Length: </a:t>
              </a:r>
              <a:r>
                <a:rPr lang="en-GB" dirty="0"/>
                <a:t>10m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/>
            <p:nvPr/>
          </p:nvCxnSpPr>
          <p:spPr>
            <a:xfrm>
              <a:off x="1075103" y="5710474"/>
              <a:ext cx="2123651" cy="0"/>
            </a:xfrm>
            <a:prstGeom prst="line">
              <a:avLst/>
            </a:prstGeom>
            <a:ln w="28575">
              <a:solidFill>
                <a:srgbClr val="F08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667866" y="4502426"/>
            <a:ext cx="407237" cy="1208048"/>
            <a:chOff x="667866" y="4502426"/>
            <a:chExt cx="407237" cy="120804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226012" y="4983891"/>
              <a:ext cx="116070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F08215"/>
                  </a:solidFill>
                </a:rPr>
                <a:t>Height: </a:t>
              </a:r>
              <a:r>
                <a:rPr lang="en-GB" dirty="0"/>
                <a:t>3m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502426"/>
              <a:ext cx="0" cy="1208048"/>
            </a:xfrm>
            <a:prstGeom prst="line">
              <a:avLst/>
            </a:prstGeom>
            <a:ln w="28575">
              <a:solidFill>
                <a:srgbClr val="F08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3455848" y="5702745"/>
            <a:ext cx="2123651" cy="378755"/>
            <a:chOff x="3455848" y="5702745"/>
            <a:chExt cx="2123651" cy="378755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/>
            <p:nvPr/>
          </p:nvCxnSpPr>
          <p:spPr>
            <a:xfrm>
              <a:off x="3455848" y="5710898"/>
              <a:ext cx="2123651" cy="0"/>
            </a:xfrm>
            <a:prstGeom prst="line">
              <a:avLst/>
            </a:prstGeom>
            <a:ln w="28575">
              <a:solidFill>
                <a:srgbClr val="F08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635979" y="5804500"/>
              <a:ext cx="1943519" cy="277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F08215"/>
                  </a:solidFill>
                </a:rPr>
                <a:t>Weight: </a:t>
              </a:r>
              <a:r>
                <a:rPr lang="en-GB" dirty="0"/>
                <a:t>4,000kg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02745"/>
              <a:ext cx="0" cy="142207"/>
            </a:xfrm>
            <a:prstGeom prst="line">
              <a:avLst/>
            </a:prstGeom>
            <a:ln w="28575">
              <a:solidFill>
                <a:srgbClr val="F08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570019" y="5702745"/>
              <a:ext cx="0" cy="142207"/>
            </a:xfrm>
            <a:prstGeom prst="line">
              <a:avLst/>
            </a:prstGeom>
            <a:ln w="28575">
              <a:solidFill>
                <a:srgbClr val="F08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F9FE3-3B6C-4DB8-BE9B-3E16CF27FC5A}"/>
              </a:ext>
            </a:extLst>
          </p:cNvPr>
          <p:cNvGrpSpPr/>
          <p:nvPr/>
        </p:nvGrpSpPr>
        <p:grpSpPr>
          <a:xfrm>
            <a:off x="5836596" y="4023430"/>
            <a:ext cx="2772581" cy="1568751"/>
            <a:chOff x="5836596" y="1626419"/>
            <a:chExt cx="2772581" cy="1568751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5836596" y="2034457"/>
              <a:ext cx="2638343" cy="116071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This dinosaur could walk on two legs or on all four legs.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682701-0E48-4507-B906-2D4D4E806AC8}"/>
                </a:ext>
              </a:extLst>
            </p:cNvPr>
            <p:cNvSpPr/>
            <p:nvPr/>
          </p:nvSpPr>
          <p:spPr>
            <a:xfrm>
              <a:off x="6136207" y="1626419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F08215"/>
                  </a:solidFill>
                </a:rPr>
                <a:t>Fascinating Fact:</a:t>
              </a:r>
              <a:endParaRPr lang="en-GB" dirty="0">
                <a:solidFill>
                  <a:srgbClr val="F08215"/>
                </a:solidFill>
              </a:endParaRP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86A2BA8-355A-4E70-9CA8-32945D5DDA59}"/>
              </a:ext>
            </a:extLst>
          </p:cNvPr>
          <p:cNvSpPr/>
          <p:nvPr/>
        </p:nvSpPr>
        <p:spPr>
          <a:xfrm>
            <a:off x="6101964" y="1447801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F08215"/>
                </a:solidFill>
              </a:rPr>
              <a:t>Diet:</a:t>
            </a:r>
            <a:endParaRPr lang="en-GB" dirty="0">
              <a:solidFill>
                <a:srgbClr val="F08215"/>
              </a:solidFill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635567A-3A5E-4CC5-A0B3-08BB1E4A9FCA}"/>
              </a:ext>
            </a:extLst>
          </p:cNvPr>
          <p:cNvGrpSpPr/>
          <p:nvPr/>
        </p:nvGrpSpPr>
        <p:grpSpPr>
          <a:xfrm>
            <a:off x="6747973" y="2253083"/>
            <a:ext cx="851904" cy="857067"/>
            <a:chOff x="6749928" y="4432564"/>
            <a:chExt cx="851904" cy="857067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8C32AEB-EDFB-46FD-8918-F97C9AE2A041}"/>
                </a:ext>
              </a:extLst>
            </p:cNvPr>
            <p:cNvSpPr/>
            <p:nvPr/>
          </p:nvSpPr>
          <p:spPr>
            <a:xfrm>
              <a:off x="6749928" y="4432564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8D6CCE5C-23D1-445F-A0E4-261366483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7" t="-4941" r="18508" b="13690"/>
            <a:stretch/>
          </p:blipFill>
          <p:spPr>
            <a:xfrm>
              <a:off x="6753836" y="4432564"/>
              <a:ext cx="847996" cy="857067"/>
            </a:xfrm>
            <a:prstGeom prst="ellipse">
              <a:avLst/>
            </a:prstGeom>
          </p:spPr>
        </p:pic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B889060-8EE6-4EA0-8D9E-B5B805C902D4}"/>
                </a:ext>
              </a:extLst>
            </p:cNvPr>
            <p:cNvSpPr/>
            <p:nvPr/>
          </p:nvSpPr>
          <p:spPr>
            <a:xfrm>
              <a:off x="6749928" y="4432564"/>
              <a:ext cx="847996" cy="857067"/>
            </a:xfrm>
            <a:prstGeom prst="ellipse">
              <a:avLst/>
            </a:prstGeom>
            <a:noFill/>
            <a:ln w="571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9DB6EEE-A1B0-453F-A550-019283878057}"/>
              </a:ext>
            </a:extLst>
          </p:cNvPr>
          <p:cNvSpPr/>
          <p:nvPr/>
        </p:nvSpPr>
        <p:spPr>
          <a:xfrm>
            <a:off x="6202166" y="3290500"/>
            <a:ext cx="19435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664C8-4289-43E8-98F5-5AB7E31FF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6" y="1702024"/>
            <a:ext cx="4412561" cy="2083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DA4DB-A5A4-452C-95D9-62A5465CB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84" y="4632830"/>
            <a:ext cx="1906286" cy="8999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145F7A-AAA3-41AD-AB1D-854709305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36" y="4632830"/>
            <a:ext cx="1906286" cy="89993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F19AE4A-CA18-4D53-8F91-4810750853C6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  <a:solidFill>
            <a:srgbClr val="C0DFC3"/>
          </a:solidFill>
        </p:grpSpPr>
        <p:sp>
          <p:nvSpPr>
            <p:cNvPr id="42" name="Oval 41">
              <a:hlinkClick r:id="rId6"/>
              <a:extLst>
                <a:ext uri="{FF2B5EF4-FFF2-40B4-BE49-F238E27FC236}">
                  <a16:creationId xmlns:a16="http://schemas.microsoft.com/office/drawing/2014/main" id="{61288DE3-035B-4054-B061-E30CA8F39DE0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F8BD95"/>
            </a:solidFill>
            <a:ln w="571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hlinkClick r:id="rId6"/>
              <a:extLst>
                <a:ext uri="{FF2B5EF4-FFF2-40B4-BE49-F238E27FC236}">
                  <a16:creationId xmlns:a16="http://schemas.microsoft.com/office/drawing/2014/main" id="{060B7D39-3A51-4F6E-AC2B-F09015C828CF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6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3" grpId="0"/>
      <p:bldP spid="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Plesiosaur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321AC5-ED32-44E2-84E4-E52B65D728E4}"/>
              </a:ext>
            </a:extLst>
          </p:cNvPr>
          <p:cNvSpPr/>
          <p:nvPr/>
        </p:nvSpPr>
        <p:spPr>
          <a:xfrm>
            <a:off x="5836596" y="2058399"/>
            <a:ext cx="2638343" cy="1970765"/>
          </a:xfrm>
          <a:prstGeom prst="round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0C8E5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075103" y="5710474"/>
            <a:ext cx="2123651" cy="370603"/>
            <a:chOff x="1075103" y="5710474"/>
            <a:chExt cx="2123651" cy="37060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521759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7AC2"/>
                  </a:solidFill>
                </a:rPr>
                <a:t>Length: </a:t>
              </a:r>
              <a:r>
                <a:rPr lang="en-GB" dirty="0"/>
                <a:t>4.5m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/>
            <p:nvPr/>
          </p:nvCxnSpPr>
          <p:spPr>
            <a:xfrm>
              <a:off x="1075103" y="5710474"/>
              <a:ext cx="2123651" cy="0"/>
            </a:xfrm>
            <a:prstGeom prst="line">
              <a:avLst/>
            </a:prstGeom>
            <a:ln w="28575">
              <a:solidFill>
                <a:srgbClr val="007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667866" y="4502426"/>
            <a:ext cx="407237" cy="1208048"/>
            <a:chOff x="667866" y="4502426"/>
            <a:chExt cx="407237" cy="120804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226012" y="4983891"/>
              <a:ext cx="116070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7AC2"/>
                  </a:solidFill>
                </a:rPr>
                <a:t>Height: </a:t>
              </a:r>
              <a:r>
                <a:rPr lang="en-GB" dirty="0"/>
                <a:t>1m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502426"/>
              <a:ext cx="0" cy="1208048"/>
            </a:xfrm>
            <a:prstGeom prst="line">
              <a:avLst/>
            </a:prstGeom>
            <a:ln w="28575">
              <a:solidFill>
                <a:srgbClr val="007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3455848" y="5702745"/>
            <a:ext cx="2123651" cy="378755"/>
            <a:chOff x="3455848" y="5702745"/>
            <a:chExt cx="2123651" cy="378755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/>
            <p:nvPr/>
          </p:nvCxnSpPr>
          <p:spPr>
            <a:xfrm>
              <a:off x="3455848" y="5710898"/>
              <a:ext cx="2123651" cy="0"/>
            </a:xfrm>
            <a:prstGeom prst="line">
              <a:avLst/>
            </a:prstGeom>
            <a:ln w="28575">
              <a:solidFill>
                <a:srgbClr val="007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773140" y="5804500"/>
              <a:ext cx="1554796" cy="277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7AC2"/>
                  </a:solidFill>
                </a:rPr>
                <a:t>Weight: </a:t>
              </a:r>
              <a:r>
                <a:rPr lang="en-GB" dirty="0"/>
                <a:t>450kg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02745"/>
              <a:ext cx="0" cy="142207"/>
            </a:xfrm>
            <a:prstGeom prst="line">
              <a:avLst/>
            </a:prstGeom>
            <a:ln w="28575">
              <a:solidFill>
                <a:srgbClr val="007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570019" y="5702745"/>
              <a:ext cx="0" cy="142207"/>
            </a:xfrm>
            <a:prstGeom prst="line">
              <a:avLst/>
            </a:prstGeom>
            <a:ln w="28575">
              <a:solidFill>
                <a:srgbClr val="007A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F9FE3-3B6C-4DB8-BE9B-3E16CF27FC5A}"/>
              </a:ext>
            </a:extLst>
          </p:cNvPr>
          <p:cNvGrpSpPr/>
          <p:nvPr/>
        </p:nvGrpSpPr>
        <p:grpSpPr>
          <a:xfrm>
            <a:off x="5836596" y="4209514"/>
            <a:ext cx="2772581" cy="1306406"/>
            <a:chOff x="5836596" y="1600278"/>
            <a:chExt cx="2772581" cy="1306406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5836596" y="2052438"/>
              <a:ext cx="2638343" cy="854246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They lived in shallow waters near the coast.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682701-0E48-4507-B906-2D4D4E806AC8}"/>
                </a:ext>
              </a:extLst>
            </p:cNvPr>
            <p:cNvSpPr/>
            <p:nvPr/>
          </p:nvSpPr>
          <p:spPr>
            <a:xfrm>
              <a:off x="6136207" y="1600278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7AC2"/>
                  </a:solidFill>
                </a:rPr>
                <a:t>Fascinating Fact:</a:t>
              </a:r>
              <a:endParaRPr lang="en-GB" dirty="0">
                <a:solidFill>
                  <a:srgbClr val="007AC2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47F636E-1C99-47DE-B4A3-39356E2B2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1276" y="2832076"/>
            <a:ext cx="3589895" cy="1300466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C86A2BA8-355A-4E70-9CA8-32945D5DDA59}"/>
              </a:ext>
            </a:extLst>
          </p:cNvPr>
          <p:cNvSpPr/>
          <p:nvPr/>
        </p:nvSpPr>
        <p:spPr>
          <a:xfrm>
            <a:off x="6101964" y="1660026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007AC2"/>
                </a:solidFill>
              </a:rPr>
              <a:t>Diet:</a:t>
            </a:r>
            <a:endParaRPr lang="en-GB" dirty="0">
              <a:solidFill>
                <a:srgbClr val="007AC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84E60D-5482-4C85-982A-CAB3C9779275}"/>
              </a:ext>
            </a:extLst>
          </p:cNvPr>
          <p:cNvGrpSpPr/>
          <p:nvPr/>
        </p:nvGrpSpPr>
        <p:grpSpPr>
          <a:xfrm>
            <a:off x="6212108" y="2465308"/>
            <a:ext cx="847996" cy="857067"/>
            <a:chOff x="6212108" y="2465308"/>
            <a:chExt cx="847996" cy="857067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8C32AEB-EDFB-46FD-8918-F97C9AE2A041}"/>
                </a:ext>
              </a:extLst>
            </p:cNvPr>
            <p:cNvSpPr/>
            <p:nvPr/>
          </p:nvSpPr>
          <p:spPr>
            <a:xfrm>
              <a:off x="6212108" y="2465308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F42E037-B687-4657-AB77-C2923F2C5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0" t="-30577" r="-5658" b="-24549"/>
            <a:stretch/>
          </p:blipFill>
          <p:spPr>
            <a:xfrm>
              <a:off x="6230651" y="2494213"/>
              <a:ext cx="787167" cy="798009"/>
            </a:xfrm>
            <a:prstGeom prst="ellipse">
              <a:avLst/>
            </a:prstGeom>
          </p:spPr>
        </p:pic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B889060-8EE6-4EA0-8D9E-B5B805C902D4}"/>
                </a:ext>
              </a:extLst>
            </p:cNvPr>
            <p:cNvSpPr/>
            <p:nvPr/>
          </p:nvSpPr>
          <p:spPr>
            <a:xfrm>
              <a:off x="6212108" y="2465308"/>
              <a:ext cx="847996" cy="857067"/>
            </a:xfrm>
            <a:prstGeom prst="ellipse">
              <a:avLst/>
            </a:prstGeom>
            <a:noFill/>
            <a:ln w="5715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9DB6EEE-A1B0-453F-A550-019283878057}"/>
              </a:ext>
            </a:extLst>
          </p:cNvPr>
          <p:cNvSpPr/>
          <p:nvPr/>
        </p:nvSpPr>
        <p:spPr>
          <a:xfrm>
            <a:off x="6136207" y="3502725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5A25F-CBB3-45F6-8CD6-03B562EA8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1" y="4581377"/>
            <a:ext cx="1882246" cy="1050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5A2B0A-0A04-4205-804C-9E78E0743E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58" y="4581377"/>
            <a:ext cx="1882246" cy="1050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6DB74-EBD7-48A7-A235-AE86D58C2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7121" y="1753826"/>
            <a:ext cx="4095767" cy="22851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F407BB2-77A7-43FE-A625-318CE53CA1EC}"/>
              </a:ext>
            </a:extLst>
          </p:cNvPr>
          <p:cNvGrpSpPr/>
          <p:nvPr/>
        </p:nvGrpSpPr>
        <p:grpSpPr>
          <a:xfrm>
            <a:off x="7325291" y="2465308"/>
            <a:ext cx="847996" cy="857067"/>
            <a:chOff x="7325291" y="2465308"/>
            <a:chExt cx="847996" cy="85706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07486DE-6810-4D42-908F-52DA638AAF6B}"/>
                </a:ext>
              </a:extLst>
            </p:cNvPr>
            <p:cNvSpPr/>
            <p:nvPr/>
          </p:nvSpPr>
          <p:spPr>
            <a:xfrm>
              <a:off x="7325291" y="2465308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BF783F-399B-4C30-BAE1-A7510A49B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-6645" r="-2789" b="-10638"/>
            <a:stretch/>
          </p:blipFill>
          <p:spPr>
            <a:xfrm>
              <a:off x="7347650" y="2488677"/>
              <a:ext cx="809562" cy="821650"/>
            </a:xfrm>
            <a:prstGeom prst="ellipse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04D0B1A-DFB9-4E05-B26E-E67BDDF6CAFD}"/>
                </a:ext>
              </a:extLst>
            </p:cNvPr>
            <p:cNvSpPr/>
            <p:nvPr/>
          </p:nvSpPr>
          <p:spPr>
            <a:xfrm>
              <a:off x="7325291" y="2465308"/>
              <a:ext cx="847996" cy="857067"/>
            </a:xfrm>
            <a:prstGeom prst="ellipse">
              <a:avLst/>
            </a:prstGeom>
            <a:noFill/>
            <a:ln w="5715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8DA4311-64BD-4D21-AE6F-185D26D5B275}"/>
              </a:ext>
            </a:extLst>
          </p:cNvPr>
          <p:cNvSpPr/>
          <p:nvPr/>
        </p:nvSpPr>
        <p:spPr>
          <a:xfrm>
            <a:off x="7297664" y="3502725"/>
            <a:ext cx="9503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molluscs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2F9446-F78C-4B92-B83B-5EB3D5CDBDDA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</p:grpSpPr>
        <p:sp>
          <p:nvSpPr>
            <p:cNvPr id="29" name="Oval 28">
              <a:hlinkClick r:id="rId7"/>
              <a:extLst>
                <a:ext uri="{FF2B5EF4-FFF2-40B4-BE49-F238E27FC236}">
                  <a16:creationId xmlns:a16="http://schemas.microsoft.com/office/drawing/2014/main" id="{D222BAE9-81E9-4F02-A1B4-9D7DCE9D22F1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90C8E5"/>
            </a:solidFill>
            <a:ln w="5715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hlinkClick r:id="rId7"/>
              <a:extLst>
                <a:ext uri="{FF2B5EF4-FFF2-40B4-BE49-F238E27FC236}">
                  <a16:creationId xmlns:a16="http://schemas.microsoft.com/office/drawing/2014/main" id="{FC779CDD-D4C8-4564-9231-034309576E0D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2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3" grpId="0"/>
      <p:bldP spid="211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Oviraptor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321AC5-ED32-44E2-84E4-E52B65D728E4}"/>
              </a:ext>
            </a:extLst>
          </p:cNvPr>
          <p:cNvSpPr/>
          <p:nvPr/>
        </p:nvSpPr>
        <p:spPr>
          <a:xfrm>
            <a:off x="4980336" y="1594686"/>
            <a:ext cx="3494604" cy="3183155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0C8E5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075103" y="5689316"/>
            <a:ext cx="1488782" cy="391761"/>
            <a:chOff x="1075103" y="5689316"/>
            <a:chExt cx="1488782" cy="391761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128436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EE73AA"/>
                  </a:solidFill>
                </a:rPr>
                <a:t>Length: </a:t>
              </a:r>
              <a:r>
                <a:rPr lang="en-GB" dirty="0"/>
                <a:t>1.5m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5103" y="5689316"/>
              <a:ext cx="1322474" cy="21159"/>
            </a:xfrm>
            <a:prstGeom prst="line">
              <a:avLst/>
            </a:prstGeom>
            <a:ln w="28575">
              <a:solidFill>
                <a:srgbClr val="EE73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668836" y="4502426"/>
            <a:ext cx="406267" cy="1208048"/>
            <a:chOff x="668836" y="4502426"/>
            <a:chExt cx="406267" cy="120804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226982" y="4944280"/>
              <a:ext cx="116070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EE73AA"/>
                  </a:solidFill>
                </a:rPr>
                <a:t>Height: </a:t>
              </a:r>
              <a:r>
                <a:rPr lang="en-GB" dirty="0"/>
                <a:t>2m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502426"/>
              <a:ext cx="0" cy="1208048"/>
            </a:xfrm>
            <a:prstGeom prst="line">
              <a:avLst/>
            </a:prstGeom>
            <a:ln w="28575">
              <a:solidFill>
                <a:srgbClr val="EE73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2846248" y="5699895"/>
            <a:ext cx="1667875" cy="381605"/>
            <a:chOff x="3455848" y="5699895"/>
            <a:chExt cx="1667875" cy="381605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10898"/>
              <a:ext cx="1577144" cy="0"/>
            </a:xfrm>
            <a:prstGeom prst="line">
              <a:avLst/>
            </a:prstGeom>
            <a:ln w="28575">
              <a:solidFill>
                <a:srgbClr val="EE73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568927" y="5804500"/>
              <a:ext cx="1554796" cy="277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EE73AA"/>
                  </a:solidFill>
                </a:rPr>
                <a:t>Weight: </a:t>
              </a:r>
              <a:r>
                <a:rPr lang="en-GB" dirty="0"/>
                <a:t>20kg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699895"/>
              <a:ext cx="0" cy="145057"/>
            </a:xfrm>
            <a:prstGeom prst="line">
              <a:avLst/>
            </a:prstGeom>
            <a:ln w="28575">
              <a:solidFill>
                <a:srgbClr val="EE73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032992" y="5699895"/>
              <a:ext cx="0" cy="145057"/>
            </a:xfrm>
            <a:prstGeom prst="line">
              <a:avLst/>
            </a:prstGeom>
            <a:ln w="28575">
              <a:solidFill>
                <a:srgbClr val="EE73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F9FE3-3B6C-4DB8-BE9B-3E16CF27FC5A}"/>
              </a:ext>
            </a:extLst>
          </p:cNvPr>
          <p:cNvGrpSpPr/>
          <p:nvPr/>
        </p:nvGrpSpPr>
        <p:grpSpPr>
          <a:xfrm>
            <a:off x="4980335" y="4942406"/>
            <a:ext cx="3628844" cy="1224617"/>
            <a:chOff x="5869486" y="1682067"/>
            <a:chExt cx="2739691" cy="1224617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5869486" y="2052438"/>
              <a:ext cx="2605453" cy="854246"/>
            </a:xfrm>
            <a:prstGeom prst="roundRect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This dinosaur had feathers and a powerful jaw.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682701-0E48-4507-B906-2D4D4E806AC8}"/>
                </a:ext>
              </a:extLst>
            </p:cNvPr>
            <p:cNvSpPr/>
            <p:nvPr/>
          </p:nvSpPr>
          <p:spPr>
            <a:xfrm>
              <a:off x="6136207" y="1682067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EE73AA"/>
                  </a:solidFill>
                </a:rPr>
                <a:t>Fascinating Fact:</a:t>
              </a:r>
              <a:endParaRPr lang="en-GB" dirty="0">
                <a:solidFill>
                  <a:srgbClr val="EE73AA"/>
                </a:solidFill>
              </a:endParaRP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86A2BA8-355A-4E70-9CA8-32945D5DDA59}"/>
              </a:ext>
            </a:extLst>
          </p:cNvPr>
          <p:cNvSpPr/>
          <p:nvPr/>
        </p:nvSpPr>
        <p:spPr>
          <a:xfrm>
            <a:off x="5333619" y="1236984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EE73AA"/>
                </a:solidFill>
              </a:rPr>
              <a:t>Diet:</a:t>
            </a:r>
            <a:endParaRPr lang="en-GB" dirty="0">
              <a:solidFill>
                <a:srgbClr val="EE73AA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9DB6EEE-A1B0-453F-A550-019283878057}"/>
              </a:ext>
            </a:extLst>
          </p:cNvPr>
          <p:cNvSpPr/>
          <p:nvPr/>
        </p:nvSpPr>
        <p:spPr>
          <a:xfrm>
            <a:off x="5233187" y="2871738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meat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D9C8A46-5D5F-470F-9EF0-3EA35A860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84" y="3561979"/>
            <a:ext cx="2015596" cy="697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7914C-7A7C-47C2-BBD4-22E5E7CCE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634" y="2131583"/>
            <a:ext cx="2198574" cy="1914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7EB439-7444-4F55-81EA-235929DD2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63" y="4648604"/>
            <a:ext cx="1051548" cy="91569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AF3A792-474D-45A3-919A-F6461ACE4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99" y="4648603"/>
            <a:ext cx="1051548" cy="91569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07B8974-9AE9-4D19-B032-1A8026282F86}"/>
              </a:ext>
            </a:extLst>
          </p:cNvPr>
          <p:cNvSpPr/>
          <p:nvPr/>
        </p:nvSpPr>
        <p:spPr>
          <a:xfrm>
            <a:off x="6296715" y="2871738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eggs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FDD1255-12D1-4EB6-97BF-C2A5AD730421}"/>
              </a:ext>
            </a:extLst>
          </p:cNvPr>
          <p:cNvSpPr/>
          <p:nvPr/>
        </p:nvSpPr>
        <p:spPr>
          <a:xfrm>
            <a:off x="7381880" y="2871738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seeds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200501-5495-42CB-A9F6-259C4A382369}"/>
              </a:ext>
            </a:extLst>
          </p:cNvPr>
          <p:cNvSpPr/>
          <p:nvPr/>
        </p:nvSpPr>
        <p:spPr>
          <a:xfrm>
            <a:off x="5800685" y="4270474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insects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93348D1-D79E-40A0-8BB9-0906E78A6174}"/>
              </a:ext>
            </a:extLst>
          </p:cNvPr>
          <p:cNvSpPr/>
          <p:nvPr/>
        </p:nvSpPr>
        <p:spPr>
          <a:xfrm>
            <a:off x="6864213" y="4270474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plants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AE819A-5732-4060-B2DE-BEF11B2AF914}"/>
              </a:ext>
            </a:extLst>
          </p:cNvPr>
          <p:cNvGrpSpPr/>
          <p:nvPr/>
        </p:nvGrpSpPr>
        <p:grpSpPr>
          <a:xfrm>
            <a:off x="6864213" y="3296981"/>
            <a:ext cx="861846" cy="871067"/>
            <a:chOff x="6864213" y="3296981"/>
            <a:chExt cx="861846" cy="871067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2609F4E-1094-49BA-B863-47C1889FF455}"/>
                </a:ext>
              </a:extLst>
            </p:cNvPr>
            <p:cNvSpPr/>
            <p:nvPr/>
          </p:nvSpPr>
          <p:spPr>
            <a:xfrm>
              <a:off x="6864213" y="3296981"/>
              <a:ext cx="861846" cy="87106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CCBE6552-08F0-4721-9CB7-8E86B150D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7" t="-4941" r="18508" b="13690"/>
            <a:stretch/>
          </p:blipFill>
          <p:spPr>
            <a:xfrm>
              <a:off x="6864213" y="3306399"/>
              <a:ext cx="847996" cy="857067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770349C-A747-4777-93E8-5297A11D242F}"/>
                </a:ext>
              </a:extLst>
            </p:cNvPr>
            <p:cNvSpPr/>
            <p:nvPr/>
          </p:nvSpPr>
          <p:spPr>
            <a:xfrm>
              <a:off x="6864213" y="3296982"/>
              <a:ext cx="861846" cy="871066"/>
            </a:xfrm>
            <a:prstGeom prst="ellipse">
              <a:avLst/>
            </a:prstGeom>
            <a:noFill/>
            <a:ln w="5715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ACC1D1-13DD-4AB7-AA2B-AC610F092A2F}"/>
              </a:ext>
            </a:extLst>
          </p:cNvPr>
          <p:cNvGrpSpPr/>
          <p:nvPr/>
        </p:nvGrpSpPr>
        <p:grpSpPr>
          <a:xfrm>
            <a:off x="5233187" y="1888517"/>
            <a:ext cx="861846" cy="871067"/>
            <a:chOff x="5233187" y="1888517"/>
            <a:chExt cx="861846" cy="8710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84E60D-5482-4C85-982A-CAB3C9779275}"/>
                </a:ext>
              </a:extLst>
            </p:cNvPr>
            <p:cNvGrpSpPr/>
            <p:nvPr/>
          </p:nvGrpSpPr>
          <p:grpSpPr>
            <a:xfrm>
              <a:off x="5233187" y="1888517"/>
              <a:ext cx="861846" cy="871067"/>
              <a:chOff x="6212108" y="2465307"/>
              <a:chExt cx="847996" cy="857068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78C32AEB-EDFB-46FD-8918-F97C9AE2A041}"/>
                  </a:ext>
                </a:extLst>
              </p:cNvPr>
              <p:cNvSpPr/>
              <p:nvPr/>
            </p:nvSpPr>
            <p:spPr>
              <a:xfrm>
                <a:off x="6212108" y="2465307"/>
                <a:ext cx="847996" cy="857067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B889060-8EE6-4EA0-8D9E-B5B805C902D4}"/>
                  </a:ext>
                </a:extLst>
              </p:cNvPr>
              <p:cNvSpPr/>
              <p:nvPr/>
            </p:nvSpPr>
            <p:spPr>
              <a:xfrm>
                <a:off x="6212108" y="2465308"/>
                <a:ext cx="847996" cy="857067"/>
              </a:xfrm>
              <a:prstGeom prst="ellipse">
                <a:avLst/>
              </a:prstGeom>
              <a:noFill/>
              <a:ln w="57150">
                <a:solidFill>
                  <a:srgbClr val="EE7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B626A4-39B4-4B8E-AA27-B3E8A151A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01" y="2184815"/>
              <a:ext cx="777521" cy="32613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402A8E7-455D-4D00-8F79-D4630A78EA05}"/>
              </a:ext>
            </a:extLst>
          </p:cNvPr>
          <p:cNvGrpSpPr/>
          <p:nvPr/>
        </p:nvGrpSpPr>
        <p:grpSpPr>
          <a:xfrm>
            <a:off x="6296715" y="1888517"/>
            <a:ext cx="861846" cy="871067"/>
            <a:chOff x="6296715" y="1888517"/>
            <a:chExt cx="861846" cy="87106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1E4E0CC-4036-468F-A267-6D6A9228C0E7}"/>
                </a:ext>
              </a:extLst>
            </p:cNvPr>
            <p:cNvSpPr/>
            <p:nvPr/>
          </p:nvSpPr>
          <p:spPr>
            <a:xfrm>
              <a:off x="6296715" y="1888517"/>
              <a:ext cx="861846" cy="87106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3FADDB0-C47D-44C2-AA6D-3BF26C984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7" t="-4386" r="22050"/>
            <a:stretch/>
          </p:blipFill>
          <p:spPr>
            <a:xfrm>
              <a:off x="6318352" y="1921901"/>
              <a:ext cx="832314" cy="837682"/>
            </a:xfrm>
            <a:prstGeom prst="ellipse">
              <a:avLst/>
            </a:prstGeom>
          </p:spPr>
        </p:pic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B8AC144-7FB5-4B14-B047-4A068145C10D}"/>
                </a:ext>
              </a:extLst>
            </p:cNvPr>
            <p:cNvSpPr/>
            <p:nvPr/>
          </p:nvSpPr>
          <p:spPr>
            <a:xfrm>
              <a:off x="6296715" y="1888518"/>
              <a:ext cx="861846" cy="871066"/>
            </a:xfrm>
            <a:prstGeom prst="ellipse">
              <a:avLst/>
            </a:prstGeom>
            <a:noFill/>
            <a:ln w="5715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55CC862-4B79-466A-8D99-653686DD8ACB}"/>
              </a:ext>
            </a:extLst>
          </p:cNvPr>
          <p:cNvGrpSpPr/>
          <p:nvPr/>
        </p:nvGrpSpPr>
        <p:grpSpPr>
          <a:xfrm>
            <a:off x="7381880" y="1888517"/>
            <a:ext cx="861846" cy="871067"/>
            <a:chOff x="7381880" y="1888517"/>
            <a:chExt cx="861846" cy="87106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3087D57-FAD6-4527-86B1-0842E4C1E8A3}"/>
                </a:ext>
              </a:extLst>
            </p:cNvPr>
            <p:cNvGrpSpPr/>
            <p:nvPr/>
          </p:nvGrpSpPr>
          <p:grpSpPr>
            <a:xfrm>
              <a:off x="7381880" y="1888517"/>
              <a:ext cx="861846" cy="871067"/>
              <a:chOff x="6212108" y="2465307"/>
              <a:chExt cx="847996" cy="857068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0BBEF26-E39B-446A-8B11-978E6B66448D}"/>
                  </a:ext>
                </a:extLst>
              </p:cNvPr>
              <p:cNvSpPr/>
              <p:nvPr/>
            </p:nvSpPr>
            <p:spPr>
              <a:xfrm>
                <a:off x="6212108" y="2465307"/>
                <a:ext cx="847996" cy="857067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294F9ED-29DF-475B-B1F8-241F059E6B63}"/>
                  </a:ext>
                </a:extLst>
              </p:cNvPr>
              <p:cNvSpPr/>
              <p:nvPr/>
            </p:nvSpPr>
            <p:spPr>
              <a:xfrm>
                <a:off x="6212108" y="2465308"/>
                <a:ext cx="847996" cy="857067"/>
              </a:xfrm>
              <a:prstGeom prst="ellipse">
                <a:avLst/>
              </a:prstGeom>
              <a:noFill/>
              <a:ln w="57150">
                <a:solidFill>
                  <a:srgbClr val="EE73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3D65B78-1511-42A0-BD47-66B9CAE3B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372" y="2088044"/>
              <a:ext cx="759269" cy="46130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19A3DE9-CD29-4628-9270-8DB16E9DA7E1}"/>
              </a:ext>
            </a:extLst>
          </p:cNvPr>
          <p:cNvGrpSpPr/>
          <p:nvPr/>
        </p:nvGrpSpPr>
        <p:grpSpPr>
          <a:xfrm>
            <a:off x="5800685" y="3296981"/>
            <a:ext cx="861846" cy="880884"/>
            <a:chOff x="5800685" y="3296981"/>
            <a:chExt cx="861846" cy="88088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6EEB5EE-24B4-498D-AAD3-E515CA1524FB}"/>
                </a:ext>
              </a:extLst>
            </p:cNvPr>
            <p:cNvSpPr/>
            <p:nvPr/>
          </p:nvSpPr>
          <p:spPr>
            <a:xfrm>
              <a:off x="5800685" y="3296981"/>
              <a:ext cx="861846" cy="87106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24D4FC-90E5-4A8F-882E-8F08D3791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65" t="-21012" b="4983"/>
            <a:stretch/>
          </p:blipFill>
          <p:spPr>
            <a:xfrm>
              <a:off x="5816657" y="3323119"/>
              <a:ext cx="829902" cy="854746"/>
            </a:xfrm>
            <a:prstGeom prst="ellipse">
              <a:avLst/>
            </a:prstGeom>
          </p:spPr>
        </p:pic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86A50A7-8A47-45FF-BEF3-5A2D55CECFD3}"/>
                </a:ext>
              </a:extLst>
            </p:cNvPr>
            <p:cNvSpPr/>
            <p:nvPr/>
          </p:nvSpPr>
          <p:spPr>
            <a:xfrm>
              <a:off x="5800685" y="3296982"/>
              <a:ext cx="861846" cy="871066"/>
            </a:xfrm>
            <a:prstGeom prst="ellipse">
              <a:avLst/>
            </a:prstGeom>
            <a:noFill/>
            <a:ln w="5715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8F9367E-545C-47B0-9BA1-23D1544F4030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  <a:solidFill>
            <a:srgbClr val="C0DFC3"/>
          </a:solidFill>
        </p:grpSpPr>
        <p:sp>
          <p:nvSpPr>
            <p:cNvPr id="130" name="Oval 129">
              <a:hlinkClick r:id="rId10"/>
              <a:extLst>
                <a:ext uri="{FF2B5EF4-FFF2-40B4-BE49-F238E27FC236}">
                  <a16:creationId xmlns:a16="http://schemas.microsoft.com/office/drawing/2014/main" id="{F936856E-8C86-4305-A0B8-EB8DC6978595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EDBCD9"/>
            </a:solidFill>
            <a:ln w="57150">
              <a:solidFill>
                <a:srgbClr val="EE7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Rectangle 130">
              <a:hlinkClick r:id="rId10"/>
              <a:extLst>
                <a:ext uri="{FF2B5EF4-FFF2-40B4-BE49-F238E27FC236}">
                  <a16:creationId xmlns:a16="http://schemas.microsoft.com/office/drawing/2014/main" id="{593B931B-CED7-452A-9EE8-0DDB7F23D3A8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0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3" grpId="0"/>
      <p:bldP spid="211" grpId="0"/>
      <p:bldP spid="75" grpId="0"/>
      <p:bldP spid="80" grpId="0"/>
      <p:bldP spid="85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Tyrannosaurus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321AC5-ED32-44E2-84E4-E52B65D728E4}"/>
              </a:ext>
            </a:extLst>
          </p:cNvPr>
          <p:cNvSpPr/>
          <p:nvPr/>
        </p:nvSpPr>
        <p:spPr>
          <a:xfrm>
            <a:off x="5590626" y="2016982"/>
            <a:ext cx="2884313" cy="1970765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0C8E5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152941" y="5710474"/>
            <a:ext cx="1565687" cy="370603"/>
            <a:chOff x="1075103" y="5710474"/>
            <a:chExt cx="1565687" cy="37060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205341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85BD33"/>
                  </a:solidFill>
                </a:rPr>
                <a:t>Length: </a:t>
              </a:r>
              <a:r>
                <a:rPr lang="en-GB" dirty="0"/>
                <a:t>6m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5710474"/>
              <a:ext cx="1565687" cy="0"/>
            </a:xfrm>
            <a:prstGeom prst="line">
              <a:avLst/>
            </a:prstGeom>
            <a:ln w="28575">
              <a:solidFill>
                <a:srgbClr val="85BD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773773" y="4427990"/>
            <a:ext cx="379168" cy="1282484"/>
            <a:chOff x="695935" y="4427990"/>
            <a:chExt cx="379168" cy="128248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197058" y="4926867"/>
              <a:ext cx="127475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85BD33"/>
                  </a:solidFill>
                </a:rPr>
                <a:t>Height: </a:t>
              </a:r>
              <a:r>
                <a:rPr lang="en-GB" dirty="0"/>
                <a:t>12m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427990"/>
              <a:ext cx="0" cy="1282484"/>
            </a:xfrm>
            <a:prstGeom prst="line">
              <a:avLst/>
            </a:prstGeom>
            <a:ln w="28575">
              <a:solidFill>
                <a:srgbClr val="85BD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3390680" y="5702745"/>
            <a:ext cx="1841826" cy="378754"/>
            <a:chOff x="3289090" y="5702745"/>
            <a:chExt cx="1841826" cy="378754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>
              <a:cxnSpLocks/>
            </p:cNvCxnSpPr>
            <p:nvPr/>
          </p:nvCxnSpPr>
          <p:spPr>
            <a:xfrm>
              <a:off x="3289090" y="5710898"/>
              <a:ext cx="1839688" cy="0"/>
            </a:xfrm>
            <a:prstGeom prst="line">
              <a:avLst/>
            </a:prstGeom>
            <a:ln w="28575">
              <a:solidFill>
                <a:srgbClr val="85BD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367589" y="5804500"/>
              <a:ext cx="175213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85BD33"/>
                  </a:solidFill>
                </a:rPr>
                <a:t>Weight: </a:t>
              </a:r>
              <a:r>
                <a:rPr lang="en-GB" dirty="0"/>
                <a:t>7,000kg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289090" y="5702745"/>
              <a:ext cx="0" cy="142207"/>
            </a:xfrm>
            <a:prstGeom prst="line">
              <a:avLst/>
            </a:prstGeom>
            <a:ln w="28575">
              <a:solidFill>
                <a:srgbClr val="85BD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130916" y="5702745"/>
              <a:ext cx="0" cy="142207"/>
            </a:xfrm>
            <a:prstGeom prst="line">
              <a:avLst/>
            </a:prstGeom>
            <a:ln w="28575">
              <a:solidFill>
                <a:srgbClr val="85BD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F9FE3-3B6C-4DB8-BE9B-3E16CF27FC5A}"/>
              </a:ext>
            </a:extLst>
          </p:cNvPr>
          <p:cNvGrpSpPr/>
          <p:nvPr/>
        </p:nvGrpSpPr>
        <p:grpSpPr>
          <a:xfrm>
            <a:off x="5590626" y="4262263"/>
            <a:ext cx="2884313" cy="1560280"/>
            <a:chOff x="5590626" y="1889172"/>
            <a:chExt cx="2884313" cy="1560280"/>
          </a:xfrm>
          <a:solidFill>
            <a:srgbClr val="85BD33"/>
          </a:solidFill>
        </p:grpSpPr>
        <p:sp>
          <p:nvSpPr>
            <p:cNvPr id="3" name="Rectangle: Rounded Corners 2"/>
            <p:cNvSpPr/>
            <p:nvPr/>
          </p:nvSpPr>
          <p:spPr>
            <a:xfrm>
              <a:off x="5590626" y="2288739"/>
              <a:ext cx="2884313" cy="11607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This fearsome dinosaur could crush the bones of other dinosaurs.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682701-0E48-4507-B906-2D4D4E806AC8}"/>
                </a:ext>
              </a:extLst>
            </p:cNvPr>
            <p:cNvSpPr/>
            <p:nvPr/>
          </p:nvSpPr>
          <p:spPr>
            <a:xfrm>
              <a:off x="5836596" y="1889172"/>
              <a:ext cx="2472970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85BD33"/>
                  </a:solidFill>
                </a:rPr>
                <a:t>Fascinating Fact:</a:t>
              </a:r>
              <a:endParaRPr lang="en-GB" dirty="0">
                <a:solidFill>
                  <a:srgbClr val="85BD33"/>
                </a:solidFill>
              </a:endParaRP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86A2BA8-355A-4E70-9CA8-32945D5DDA59}"/>
              </a:ext>
            </a:extLst>
          </p:cNvPr>
          <p:cNvSpPr/>
          <p:nvPr/>
        </p:nvSpPr>
        <p:spPr>
          <a:xfrm>
            <a:off x="5868477" y="1618609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85BD33"/>
                </a:solidFill>
              </a:rPr>
              <a:t>Diet:</a:t>
            </a:r>
            <a:endParaRPr lang="en-GB" dirty="0">
              <a:solidFill>
                <a:srgbClr val="85BD33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7AB5B7-7074-4C43-897F-53299F349B94}"/>
              </a:ext>
            </a:extLst>
          </p:cNvPr>
          <p:cNvGrpSpPr/>
          <p:nvPr/>
        </p:nvGrpSpPr>
        <p:grpSpPr>
          <a:xfrm>
            <a:off x="6668496" y="2245774"/>
            <a:ext cx="847997" cy="857068"/>
            <a:chOff x="6668496" y="2287191"/>
            <a:chExt cx="847997" cy="8570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07486DE-6810-4D42-908F-52DA638AAF6B}"/>
                </a:ext>
              </a:extLst>
            </p:cNvPr>
            <p:cNvSpPr/>
            <p:nvPr/>
          </p:nvSpPr>
          <p:spPr>
            <a:xfrm>
              <a:off x="6668497" y="2287191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6D2590-2407-4DC2-BEDB-C67E84DD1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0" t="-18144" r="-599" b="18642"/>
            <a:stretch/>
          </p:blipFill>
          <p:spPr>
            <a:xfrm>
              <a:off x="6668496" y="2308035"/>
              <a:ext cx="828481" cy="836224"/>
            </a:xfrm>
            <a:prstGeom prst="ellipse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04D0B1A-DFB9-4E05-B26E-E67BDDF6CAFD}"/>
                </a:ext>
              </a:extLst>
            </p:cNvPr>
            <p:cNvSpPr/>
            <p:nvPr/>
          </p:nvSpPr>
          <p:spPr>
            <a:xfrm>
              <a:off x="6668497" y="2287191"/>
              <a:ext cx="847996" cy="857067"/>
            </a:xfrm>
            <a:prstGeom prst="ellipse">
              <a:avLst/>
            </a:prstGeom>
            <a:noFill/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C33CAD1-C084-4883-ADE6-B04D5F3DC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33" y="3501242"/>
            <a:ext cx="2678182" cy="92674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8DA4311-64BD-4D21-AE6F-185D26D5B275}"/>
              </a:ext>
            </a:extLst>
          </p:cNvPr>
          <p:cNvSpPr/>
          <p:nvPr/>
        </p:nvSpPr>
        <p:spPr>
          <a:xfrm>
            <a:off x="5922567" y="3259506"/>
            <a:ext cx="2387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other dinosaurs such as triceratops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14267-39DE-4F59-B340-F06F9F629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0111" y="1304959"/>
            <a:ext cx="3519249" cy="2957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E9E14B-5DD6-4FB1-A75F-D37DF7A22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79" y="4542036"/>
            <a:ext cx="1305716" cy="10972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D4A2D4-F83B-493E-86C0-B614E713D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83" y="4542036"/>
            <a:ext cx="1305716" cy="109722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02F9446-F78C-4B92-B83B-5EB3D5CDBDDA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</p:grpSpPr>
        <p:sp>
          <p:nvSpPr>
            <p:cNvPr id="29" name="Oval 28">
              <a:hlinkClick r:id="rId6"/>
              <a:extLst>
                <a:ext uri="{FF2B5EF4-FFF2-40B4-BE49-F238E27FC236}">
                  <a16:creationId xmlns:a16="http://schemas.microsoft.com/office/drawing/2014/main" id="{D222BAE9-81E9-4F02-A1B4-9D7DCE9D22F1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CFE09B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hlinkClick r:id="rId6"/>
              <a:extLst>
                <a:ext uri="{FF2B5EF4-FFF2-40B4-BE49-F238E27FC236}">
                  <a16:creationId xmlns:a16="http://schemas.microsoft.com/office/drawing/2014/main" id="{FC779CDD-D4C8-4564-9231-034309576E0D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8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3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Brachiosaurus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321AC5-ED32-44E2-84E4-E52B65D728E4}"/>
              </a:ext>
            </a:extLst>
          </p:cNvPr>
          <p:cNvSpPr/>
          <p:nvPr/>
        </p:nvSpPr>
        <p:spPr>
          <a:xfrm>
            <a:off x="5341348" y="1975700"/>
            <a:ext cx="3133591" cy="1970765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0C8E5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075103" y="5710474"/>
            <a:ext cx="1497292" cy="371024"/>
            <a:chOff x="1075103" y="5710474"/>
            <a:chExt cx="1497292" cy="371024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136946" y="5804499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A8E7"/>
                  </a:solidFill>
                </a:rPr>
                <a:t>Length: </a:t>
              </a:r>
              <a:r>
                <a:rPr lang="en-GB" dirty="0"/>
                <a:t>16m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5710474"/>
              <a:ext cx="1215424" cy="0"/>
            </a:xfrm>
            <a:prstGeom prst="line">
              <a:avLst/>
            </a:prstGeom>
            <a:ln w="28575">
              <a:solidFill>
                <a:srgbClr val="00A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695935" y="4427990"/>
            <a:ext cx="379168" cy="1282484"/>
            <a:chOff x="695935" y="4427990"/>
            <a:chExt cx="379168" cy="128248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197058" y="4926867"/>
              <a:ext cx="127475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A8E7"/>
                  </a:solidFill>
                </a:rPr>
                <a:t>Height: </a:t>
              </a:r>
              <a:r>
                <a:rPr lang="en-GB" dirty="0"/>
                <a:t>26m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427990"/>
              <a:ext cx="0" cy="1282484"/>
            </a:xfrm>
            <a:prstGeom prst="line">
              <a:avLst/>
            </a:prstGeom>
            <a:ln w="28575">
              <a:solidFill>
                <a:srgbClr val="00A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2892480" y="5702745"/>
            <a:ext cx="1987071" cy="378754"/>
            <a:chOff x="3289090" y="5702745"/>
            <a:chExt cx="1987071" cy="378754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>
              <a:cxnSpLocks/>
            </p:cNvCxnSpPr>
            <p:nvPr/>
          </p:nvCxnSpPr>
          <p:spPr>
            <a:xfrm>
              <a:off x="3289090" y="5710898"/>
              <a:ext cx="1987071" cy="0"/>
            </a:xfrm>
            <a:prstGeom prst="line">
              <a:avLst/>
            </a:prstGeom>
            <a:ln w="28575">
              <a:solidFill>
                <a:srgbClr val="00A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348538" y="5804500"/>
              <a:ext cx="1908573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A8E7"/>
                  </a:solidFill>
                </a:rPr>
                <a:t>Weight: </a:t>
              </a:r>
              <a:r>
                <a:rPr lang="en-GB" dirty="0"/>
                <a:t>80,000kg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289090" y="5702745"/>
              <a:ext cx="0" cy="142207"/>
            </a:xfrm>
            <a:prstGeom prst="line">
              <a:avLst/>
            </a:prstGeom>
            <a:ln w="28575">
              <a:solidFill>
                <a:srgbClr val="00A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94" y="5702745"/>
              <a:ext cx="0" cy="142207"/>
            </a:xfrm>
            <a:prstGeom prst="line">
              <a:avLst/>
            </a:prstGeom>
            <a:ln w="28575">
              <a:solidFill>
                <a:srgbClr val="00A8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F9FE3-3B6C-4DB8-BE9B-3E16CF27FC5A}"/>
              </a:ext>
            </a:extLst>
          </p:cNvPr>
          <p:cNvGrpSpPr/>
          <p:nvPr/>
        </p:nvGrpSpPr>
        <p:grpSpPr>
          <a:xfrm>
            <a:off x="5341348" y="4189853"/>
            <a:ext cx="3133591" cy="1533122"/>
            <a:chOff x="5341348" y="1916331"/>
            <a:chExt cx="3133591" cy="1533122"/>
          </a:xfrm>
          <a:solidFill>
            <a:srgbClr val="85BD33"/>
          </a:solidFill>
        </p:grpSpPr>
        <p:sp>
          <p:nvSpPr>
            <p:cNvPr id="3" name="Rectangle: Rounded Corners 2"/>
            <p:cNvSpPr/>
            <p:nvPr/>
          </p:nvSpPr>
          <p:spPr>
            <a:xfrm>
              <a:off x="5341348" y="2288740"/>
              <a:ext cx="3133591" cy="1160713"/>
            </a:xfrm>
            <a:prstGeom prst="roundRect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This dinosaur is the largest and heaviest land animal ever discovered.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682701-0E48-4507-B906-2D4D4E806AC8}"/>
                </a:ext>
              </a:extLst>
            </p:cNvPr>
            <p:cNvSpPr/>
            <p:nvPr/>
          </p:nvSpPr>
          <p:spPr>
            <a:xfrm>
              <a:off x="5595927" y="1916331"/>
              <a:ext cx="2472970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0A8E7"/>
                  </a:solidFill>
                </a:rPr>
                <a:t>Fascinating Fact:</a:t>
              </a:r>
              <a:endParaRPr lang="en-GB" dirty="0">
                <a:solidFill>
                  <a:srgbClr val="00A8E7"/>
                </a:solidFill>
              </a:endParaRP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86A2BA8-355A-4E70-9CA8-32945D5DDA59}"/>
              </a:ext>
            </a:extLst>
          </p:cNvPr>
          <p:cNvSpPr/>
          <p:nvPr/>
        </p:nvSpPr>
        <p:spPr>
          <a:xfrm>
            <a:off x="5596303" y="1577327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00A8E7"/>
                </a:solidFill>
              </a:rPr>
              <a:t>Diet:</a:t>
            </a:r>
            <a:endParaRPr lang="en-GB" dirty="0">
              <a:solidFill>
                <a:srgbClr val="00A8E7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C33CAD1-C084-4883-ADE6-B04D5F3DC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53" y="3946465"/>
            <a:ext cx="1666963" cy="57683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8DA4311-64BD-4D21-AE6F-185D26D5B275}"/>
              </a:ext>
            </a:extLst>
          </p:cNvPr>
          <p:cNvSpPr/>
          <p:nvPr/>
        </p:nvSpPr>
        <p:spPr>
          <a:xfrm>
            <a:off x="5714643" y="3372713"/>
            <a:ext cx="2387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plants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2F9446-F78C-4B92-B83B-5EB3D5CDBDDA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</p:grpSpPr>
        <p:sp>
          <p:nvSpPr>
            <p:cNvPr id="29" name="Oval 28">
              <a:hlinkClick r:id="rId3"/>
              <a:extLst>
                <a:ext uri="{FF2B5EF4-FFF2-40B4-BE49-F238E27FC236}">
                  <a16:creationId xmlns:a16="http://schemas.microsoft.com/office/drawing/2014/main" id="{D222BAE9-81E9-4F02-A1B4-9D7DCE9D22F1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AFDEF9"/>
            </a:solidFill>
            <a:ln w="57150">
              <a:solidFill>
                <a:srgbClr val="00A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hlinkClick r:id="rId3"/>
              <a:extLst>
                <a:ext uri="{FF2B5EF4-FFF2-40B4-BE49-F238E27FC236}">
                  <a16:creationId xmlns:a16="http://schemas.microsoft.com/office/drawing/2014/main" id="{FC779CDD-D4C8-4564-9231-034309576E0D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9DE970-27A6-4BEA-AFB2-D7D08B216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41" y="1390598"/>
            <a:ext cx="2588106" cy="30207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C2A3FCE-C263-4E82-A610-34C516A61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2" y="4487451"/>
            <a:ext cx="1013724" cy="11831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126C2AD-2BF8-413D-A9CB-664A5BB2D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53" y="4487451"/>
            <a:ext cx="1013724" cy="118318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F2B2AA5-9A82-4750-810A-385FAB83A79C}"/>
              </a:ext>
            </a:extLst>
          </p:cNvPr>
          <p:cNvGrpSpPr/>
          <p:nvPr/>
        </p:nvGrpSpPr>
        <p:grpSpPr>
          <a:xfrm>
            <a:off x="6482191" y="2352471"/>
            <a:ext cx="851904" cy="857067"/>
            <a:chOff x="6749928" y="4432564"/>
            <a:chExt cx="851904" cy="85706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ADA8C9-4BFC-4294-AA73-99854EA4F988}"/>
                </a:ext>
              </a:extLst>
            </p:cNvPr>
            <p:cNvSpPr/>
            <p:nvPr/>
          </p:nvSpPr>
          <p:spPr>
            <a:xfrm>
              <a:off x="6749928" y="4432564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421D25A-0A14-4185-A75E-FED67BB21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7" t="-4941" r="18508" b="13690"/>
            <a:stretch/>
          </p:blipFill>
          <p:spPr>
            <a:xfrm>
              <a:off x="6753836" y="4432564"/>
              <a:ext cx="847996" cy="857067"/>
            </a:xfrm>
            <a:prstGeom prst="ellipse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E33A37D-4736-4330-BC5A-5BE951F7A8A8}"/>
                </a:ext>
              </a:extLst>
            </p:cNvPr>
            <p:cNvSpPr/>
            <p:nvPr/>
          </p:nvSpPr>
          <p:spPr>
            <a:xfrm>
              <a:off x="6749928" y="4432564"/>
              <a:ext cx="847996" cy="857067"/>
            </a:xfrm>
            <a:prstGeom prst="ellipse">
              <a:avLst/>
            </a:prstGeom>
            <a:noFill/>
            <a:ln w="57150">
              <a:solidFill>
                <a:srgbClr val="00A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64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3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3">
            <a:extLst>
              <a:ext uri="{FF2B5EF4-FFF2-40B4-BE49-F238E27FC236}">
                <a16:creationId xmlns:a16="http://schemas.microsoft.com/office/drawing/2014/main" id="{DA8606B5-A62C-49C7-B0B1-727CD5FCC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25" y="3291861"/>
            <a:ext cx="2678182" cy="92674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Velociraptor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321AC5-ED32-44E2-84E4-E52B65D728E4}"/>
              </a:ext>
            </a:extLst>
          </p:cNvPr>
          <p:cNvSpPr/>
          <p:nvPr/>
        </p:nvSpPr>
        <p:spPr>
          <a:xfrm>
            <a:off x="5559516" y="1912277"/>
            <a:ext cx="2915423" cy="2160191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A9ADB-1AE9-4DCF-B62D-930A435A23B7}"/>
              </a:ext>
            </a:extLst>
          </p:cNvPr>
          <p:cNvGrpSpPr/>
          <p:nvPr/>
        </p:nvGrpSpPr>
        <p:grpSpPr>
          <a:xfrm>
            <a:off x="1237087" y="5710474"/>
            <a:ext cx="1540546" cy="370603"/>
            <a:chOff x="1075103" y="5710474"/>
            <a:chExt cx="1540546" cy="370603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CDDAEA5-C500-4558-902E-EB320267F2A7}"/>
                </a:ext>
              </a:extLst>
            </p:cNvPr>
            <p:cNvSpPr/>
            <p:nvPr/>
          </p:nvSpPr>
          <p:spPr>
            <a:xfrm>
              <a:off x="1180200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E50050"/>
                  </a:solidFill>
                </a:rPr>
                <a:t>Length: </a:t>
              </a:r>
              <a:r>
                <a:rPr lang="en-GB" dirty="0"/>
                <a:t>0.5m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DB315CE-866D-4558-B6F7-23318EAC8F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5710474"/>
              <a:ext cx="1515407" cy="0"/>
            </a:xfrm>
            <a:prstGeom prst="line">
              <a:avLst/>
            </a:prstGeom>
            <a:ln w="28575">
              <a:solidFill>
                <a:srgbClr val="E5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5F2DC-5DB3-4A86-911D-8B3BDC41BB7B}"/>
              </a:ext>
            </a:extLst>
          </p:cNvPr>
          <p:cNvGrpSpPr/>
          <p:nvPr/>
        </p:nvGrpSpPr>
        <p:grpSpPr>
          <a:xfrm>
            <a:off x="829850" y="4502426"/>
            <a:ext cx="407237" cy="1208048"/>
            <a:chOff x="667866" y="4502426"/>
            <a:chExt cx="407237" cy="120804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5239018-7E31-4427-AF51-2865C0B316D0}"/>
                </a:ext>
              </a:extLst>
            </p:cNvPr>
            <p:cNvSpPr/>
            <p:nvPr/>
          </p:nvSpPr>
          <p:spPr>
            <a:xfrm rot="16200000">
              <a:off x="226012" y="4983891"/>
              <a:ext cx="116070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E50050"/>
                  </a:solidFill>
                </a:rPr>
                <a:t>Height: </a:t>
              </a:r>
              <a:r>
                <a:rPr lang="en-GB" dirty="0"/>
                <a:t>2m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36C329-1EE0-4081-A102-629FE2AE9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502426"/>
              <a:ext cx="0" cy="1208048"/>
            </a:xfrm>
            <a:prstGeom prst="line">
              <a:avLst/>
            </a:prstGeom>
            <a:ln w="28575">
              <a:solidFill>
                <a:srgbClr val="E5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393C7-8661-4DD0-ACB0-54DEF7EB4A42}"/>
              </a:ext>
            </a:extLst>
          </p:cNvPr>
          <p:cNvGrpSpPr/>
          <p:nvPr/>
        </p:nvGrpSpPr>
        <p:grpSpPr>
          <a:xfrm>
            <a:off x="3221429" y="5702745"/>
            <a:ext cx="2123651" cy="378755"/>
            <a:chOff x="3455848" y="5702745"/>
            <a:chExt cx="2123651" cy="378755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D5EE069-ED9F-44F2-8069-464536265309}"/>
                </a:ext>
              </a:extLst>
            </p:cNvPr>
            <p:cNvCxnSpPr/>
            <p:nvPr/>
          </p:nvCxnSpPr>
          <p:spPr>
            <a:xfrm>
              <a:off x="3455848" y="5710898"/>
              <a:ext cx="2123651" cy="0"/>
            </a:xfrm>
            <a:prstGeom prst="line">
              <a:avLst/>
            </a:prstGeom>
            <a:ln w="28575">
              <a:solidFill>
                <a:srgbClr val="E5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52A0D31-86FA-466D-80DB-37EA73591E71}"/>
                </a:ext>
              </a:extLst>
            </p:cNvPr>
            <p:cNvSpPr/>
            <p:nvPr/>
          </p:nvSpPr>
          <p:spPr>
            <a:xfrm>
              <a:off x="3635979" y="5804500"/>
              <a:ext cx="1943519" cy="277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>
                  <a:solidFill>
                    <a:srgbClr val="E50050"/>
                  </a:solidFill>
                </a:rPr>
                <a:t>Weight: </a:t>
              </a:r>
              <a:r>
                <a:rPr lang="en-GB" dirty="0"/>
                <a:t>15kg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E3E0591-3321-4949-8D11-6DC2EC62D26D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02745"/>
              <a:ext cx="0" cy="142207"/>
            </a:xfrm>
            <a:prstGeom prst="line">
              <a:avLst/>
            </a:prstGeom>
            <a:ln w="28575">
              <a:solidFill>
                <a:srgbClr val="E5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DA4438F-306D-4FCB-B9FC-FAAC1FECF60B}"/>
                </a:ext>
              </a:extLst>
            </p:cNvPr>
            <p:cNvCxnSpPr>
              <a:cxnSpLocks/>
            </p:cNvCxnSpPr>
            <p:nvPr/>
          </p:nvCxnSpPr>
          <p:spPr>
            <a:xfrm>
              <a:off x="5570019" y="5702745"/>
              <a:ext cx="0" cy="142207"/>
            </a:xfrm>
            <a:prstGeom prst="line">
              <a:avLst/>
            </a:prstGeom>
            <a:ln w="28575">
              <a:solidFill>
                <a:srgbClr val="E5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5F9FE3-3B6C-4DB8-BE9B-3E16CF27FC5A}"/>
              </a:ext>
            </a:extLst>
          </p:cNvPr>
          <p:cNvGrpSpPr/>
          <p:nvPr/>
        </p:nvGrpSpPr>
        <p:grpSpPr>
          <a:xfrm>
            <a:off x="5559516" y="4257717"/>
            <a:ext cx="2915424" cy="1568752"/>
            <a:chOff x="5559516" y="1626419"/>
            <a:chExt cx="2915424" cy="1568752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5559516" y="2034458"/>
              <a:ext cx="2915424" cy="1160713"/>
            </a:xfrm>
            <a:prstGeom prst="roundRect">
              <a:avLst/>
            </a:prstGeom>
            <a:solidFill>
              <a:srgbClr val="E50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Velociraptor’s bodies were about the same size as a Christmas turkey.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682701-0E48-4507-B906-2D4D4E806AC8}"/>
                </a:ext>
              </a:extLst>
            </p:cNvPr>
            <p:cNvSpPr/>
            <p:nvPr/>
          </p:nvSpPr>
          <p:spPr>
            <a:xfrm>
              <a:off x="5919282" y="1626419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E50050"/>
                  </a:solidFill>
                </a:rPr>
                <a:t>Fascinating Fact:</a:t>
              </a:r>
              <a:endParaRPr lang="en-GB" dirty="0">
                <a:solidFill>
                  <a:srgbClr val="E50050"/>
                </a:solidFill>
              </a:endParaRP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86A2BA8-355A-4E70-9CA8-32945D5DDA59}"/>
              </a:ext>
            </a:extLst>
          </p:cNvPr>
          <p:cNvSpPr/>
          <p:nvPr/>
        </p:nvSpPr>
        <p:spPr>
          <a:xfrm>
            <a:off x="5919282" y="1502119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E50050"/>
                </a:solidFill>
              </a:rPr>
              <a:t>Diet:</a:t>
            </a:r>
            <a:endParaRPr lang="en-GB" dirty="0">
              <a:solidFill>
                <a:srgbClr val="E50050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9DB6EEE-A1B0-453F-A550-019283878057}"/>
              </a:ext>
            </a:extLst>
          </p:cNvPr>
          <p:cNvSpPr/>
          <p:nvPr/>
        </p:nvSpPr>
        <p:spPr>
          <a:xfrm>
            <a:off x="5739095" y="3229854"/>
            <a:ext cx="25562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Leftover carcasses killed by larger dinosaurs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F19AE4A-CA18-4D53-8F91-4810750853C6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  <a:solidFill>
            <a:srgbClr val="C0DFC3"/>
          </a:solidFill>
        </p:grpSpPr>
        <p:sp>
          <p:nvSpPr>
            <p:cNvPr id="42" name="Oval 41">
              <a:hlinkClick r:id="rId3"/>
              <a:extLst>
                <a:ext uri="{FF2B5EF4-FFF2-40B4-BE49-F238E27FC236}">
                  <a16:creationId xmlns:a16="http://schemas.microsoft.com/office/drawing/2014/main" id="{61288DE3-035B-4054-B061-E30CA8F39DE0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F9CBCB"/>
            </a:solidFill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hlinkClick r:id="rId3"/>
              <a:extLst>
                <a:ext uri="{FF2B5EF4-FFF2-40B4-BE49-F238E27FC236}">
                  <a16:creationId xmlns:a16="http://schemas.microsoft.com/office/drawing/2014/main" id="{060B7D39-3A51-4F6E-AC2B-F09015C828CF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E8E5533-8DFA-4D17-8703-C0396DA69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26" y="1722851"/>
            <a:ext cx="2960465" cy="2160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0D355-7364-4F20-8CB3-DD3FAB547A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5" y="4609858"/>
            <a:ext cx="1385169" cy="10107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0E4B6C3-53D5-4164-845A-B8658799F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22" y="4609858"/>
            <a:ext cx="1385169" cy="101072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BA49D62-5075-4A46-9563-606A0B172AF8}"/>
              </a:ext>
            </a:extLst>
          </p:cNvPr>
          <p:cNvGrpSpPr/>
          <p:nvPr/>
        </p:nvGrpSpPr>
        <p:grpSpPr>
          <a:xfrm>
            <a:off x="6593229" y="2245774"/>
            <a:ext cx="847997" cy="857068"/>
            <a:chOff x="6668496" y="2287191"/>
            <a:chExt cx="847997" cy="85706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FC567C0-9C88-44DC-A194-94E2255EA6F1}"/>
                </a:ext>
              </a:extLst>
            </p:cNvPr>
            <p:cNvSpPr/>
            <p:nvPr/>
          </p:nvSpPr>
          <p:spPr>
            <a:xfrm>
              <a:off x="6668497" y="2287191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789192-32A8-400C-BF98-F9D9899B4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0" t="-18144" r="-599" b="18642"/>
            <a:stretch/>
          </p:blipFill>
          <p:spPr>
            <a:xfrm>
              <a:off x="6668496" y="2308035"/>
              <a:ext cx="828481" cy="836224"/>
            </a:xfrm>
            <a:prstGeom prst="ellipse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335B89E-5115-45FB-BE7B-716A8D80B9A1}"/>
                </a:ext>
              </a:extLst>
            </p:cNvPr>
            <p:cNvSpPr/>
            <p:nvPr/>
          </p:nvSpPr>
          <p:spPr>
            <a:xfrm>
              <a:off x="6668497" y="2287191"/>
              <a:ext cx="847996" cy="857067"/>
            </a:xfrm>
            <a:prstGeom prst="ellipse">
              <a:avLst/>
            </a:prstGeom>
            <a:noFill/>
            <a:ln w="57150">
              <a:solidFill>
                <a:srgbClr val="E5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84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3" grpId="0"/>
      <p:bldP spid="2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0">
            <a:extLst>
              <a:ext uri="{FF2B5EF4-FFF2-40B4-BE49-F238E27FC236}">
                <a16:creationId xmlns:a16="http://schemas.microsoft.com/office/drawing/2014/main" id="{9349480D-E2FF-49B6-BAA6-FB42E9D6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Ichthyosaur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C3C11D-9E56-4DD3-90EE-E89A761140CF}"/>
              </a:ext>
            </a:extLst>
          </p:cNvPr>
          <p:cNvSpPr/>
          <p:nvPr/>
        </p:nvSpPr>
        <p:spPr>
          <a:xfrm>
            <a:off x="5559516" y="1604243"/>
            <a:ext cx="2915423" cy="2806752"/>
          </a:xfrm>
          <a:prstGeom prst="round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98268C-57FA-47A9-AC04-DA4E15769C5E}"/>
              </a:ext>
            </a:extLst>
          </p:cNvPr>
          <p:cNvGrpSpPr/>
          <p:nvPr/>
        </p:nvGrpSpPr>
        <p:grpSpPr>
          <a:xfrm>
            <a:off x="1237087" y="5710474"/>
            <a:ext cx="1540546" cy="370603"/>
            <a:chOff x="1075103" y="5710474"/>
            <a:chExt cx="1540546" cy="3706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129DA8-C442-47FD-BB8F-AFF7BF0E7315}"/>
                </a:ext>
              </a:extLst>
            </p:cNvPr>
            <p:cNvSpPr/>
            <p:nvPr/>
          </p:nvSpPr>
          <p:spPr>
            <a:xfrm>
              <a:off x="1180200" y="5804078"/>
              <a:ext cx="14354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1407D"/>
                  </a:solidFill>
                </a:rPr>
                <a:t>Length: </a:t>
              </a:r>
              <a:r>
                <a:rPr lang="en-GB" dirty="0"/>
                <a:t>15m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248D52-CA22-4CB9-8930-1722D5553CAA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5710474"/>
              <a:ext cx="1515407" cy="0"/>
            </a:xfrm>
            <a:prstGeom prst="line">
              <a:avLst/>
            </a:prstGeom>
            <a:ln w="28575">
              <a:solidFill>
                <a:srgbClr val="014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E17C10-7FD4-40C6-963B-706B2A457805}"/>
              </a:ext>
            </a:extLst>
          </p:cNvPr>
          <p:cNvGrpSpPr/>
          <p:nvPr/>
        </p:nvGrpSpPr>
        <p:grpSpPr>
          <a:xfrm>
            <a:off x="829850" y="4542037"/>
            <a:ext cx="407237" cy="1168437"/>
            <a:chOff x="667866" y="4542037"/>
            <a:chExt cx="407237" cy="11684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0EE7C8-C623-48DD-8700-EE132E6A0D42}"/>
                </a:ext>
              </a:extLst>
            </p:cNvPr>
            <p:cNvSpPr/>
            <p:nvPr/>
          </p:nvSpPr>
          <p:spPr>
            <a:xfrm rot="16200000">
              <a:off x="226012" y="4983891"/>
              <a:ext cx="116070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1407D"/>
                  </a:solidFill>
                </a:rPr>
                <a:t>Height: </a:t>
              </a:r>
              <a:r>
                <a:rPr lang="en-GB" dirty="0"/>
                <a:t>1m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208B42-9EF4-4A83-AEC9-3EC44BA7D8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03" y="4914900"/>
              <a:ext cx="0" cy="795574"/>
            </a:xfrm>
            <a:prstGeom prst="line">
              <a:avLst/>
            </a:prstGeom>
            <a:ln w="28575">
              <a:solidFill>
                <a:srgbClr val="014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FB4A48-C8B7-4F53-861C-4CE63BB5FAAC}"/>
              </a:ext>
            </a:extLst>
          </p:cNvPr>
          <p:cNvGrpSpPr/>
          <p:nvPr/>
        </p:nvGrpSpPr>
        <p:grpSpPr>
          <a:xfrm>
            <a:off x="3221429" y="5702745"/>
            <a:ext cx="1670374" cy="378332"/>
            <a:chOff x="3455848" y="5702745"/>
            <a:chExt cx="1670374" cy="37833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BFD719-5402-4C00-AE94-CA4D30704F69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10898"/>
              <a:ext cx="1670374" cy="0"/>
            </a:xfrm>
            <a:prstGeom prst="line">
              <a:avLst/>
            </a:prstGeom>
            <a:ln w="28575">
              <a:solidFill>
                <a:srgbClr val="014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16E2E1-3433-4687-A67B-4B0AE0497C0F}"/>
                </a:ext>
              </a:extLst>
            </p:cNvPr>
            <p:cNvSpPr/>
            <p:nvPr/>
          </p:nvSpPr>
          <p:spPr>
            <a:xfrm>
              <a:off x="3565258" y="5804077"/>
              <a:ext cx="1560964" cy="277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1407D"/>
                  </a:solidFill>
                </a:rPr>
                <a:t>Weight: </a:t>
              </a:r>
              <a:r>
                <a:rPr lang="en-GB" dirty="0"/>
                <a:t>100kg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42ADE5-9388-4AD5-ABBB-94367624C3FA}"/>
                </a:ext>
              </a:extLst>
            </p:cNvPr>
            <p:cNvCxnSpPr>
              <a:cxnSpLocks/>
            </p:cNvCxnSpPr>
            <p:nvPr/>
          </p:nvCxnSpPr>
          <p:spPr>
            <a:xfrm>
              <a:off x="3455848" y="5702745"/>
              <a:ext cx="0" cy="142207"/>
            </a:xfrm>
            <a:prstGeom prst="line">
              <a:avLst/>
            </a:prstGeom>
            <a:ln w="28575">
              <a:solidFill>
                <a:srgbClr val="014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E56B52-03FE-4384-B5BC-2586ED57D71D}"/>
                </a:ext>
              </a:extLst>
            </p:cNvPr>
            <p:cNvCxnSpPr>
              <a:cxnSpLocks/>
            </p:cNvCxnSpPr>
            <p:nvPr/>
          </p:nvCxnSpPr>
          <p:spPr>
            <a:xfrm>
              <a:off x="5126222" y="5702745"/>
              <a:ext cx="0" cy="142207"/>
            </a:xfrm>
            <a:prstGeom prst="line">
              <a:avLst/>
            </a:prstGeom>
            <a:ln w="28575">
              <a:solidFill>
                <a:srgbClr val="014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E6D8C7-ECAD-4102-8F7E-03FA1680CA07}"/>
              </a:ext>
            </a:extLst>
          </p:cNvPr>
          <p:cNvGrpSpPr/>
          <p:nvPr/>
        </p:nvGrpSpPr>
        <p:grpSpPr>
          <a:xfrm>
            <a:off x="5559516" y="4542036"/>
            <a:ext cx="2915424" cy="1568753"/>
            <a:chOff x="5559516" y="1626419"/>
            <a:chExt cx="2915424" cy="156875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75B8CB9-925D-4D70-9018-37BC079EBDCE}"/>
                </a:ext>
              </a:extLst>
            </p:cNvPr>
            <p:cNvSpPr/>
            <p:nvPr/>
          </p:nvSpPr>
          <p:spPr>
            <a:xfrm>
              <a:off x="5559516" y="2034459"/>
              <a:ext cx="2915424" cy="1160713"/>
            </a:xfrm>
            <a:prstGeom prst="round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Ichthyosaurs had huge, flat eye, up to 25cm across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CAA653-1A05-4055-96C5-39D369CFB83C}"/>
                </a:ext>
              </a:extLst>
            </p:cNvPr>
            <p:cNvSpPr/>
            <p:nvPr/>
          </p:nvSpPr>
          <p:spPr>
            <a:xfrm>
              <a:off x="5919282" y="1626419"/>
              <a:ext cx="24729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b="1" dirty="0">
                  <a:solidFill>
                    <a:srgbClr val="01407D"/>
                  </a:solidFill>
                </a:rPr>
                <a:t>Fascinating Fact:</a:t>
              </a:r>
              <a:endParaRPr lang="en-GB" dirty="0">
                <a:solidFill>
                  <a:srgbClr val="01407D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C474DD1-6463-4380-B9DF-4CC42AEB4D84}"/>
              </a:ext>
            </a:extLst>
          </p:cNvPr>
          <p:cNvSpPr/>
          <p:nvPr/>
        </p:nvSpPr>
        <p:spPr>
          <a:xfrm>
            <a:off x="5919282" y="1234620"/>
            <a:ext cx="1072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01407D"/>
                </a:solidFill>
              </a:rPr>
              <a:t>Diet:</a:t>
            </a:r>
            <a:endParaRPr lang="en-GB" dirty="0">
              <a:solidFill>
                <a:srgbClr val="01407D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CFDBE6-7B79-40C4-89AB-7838F1925CC7}"/>
              </a:ext>
            </a:extLst>
          </p:cNvPr>
          <p:cNvSpPr/>
          <p:nvPr/>
        </p:nvSpPr>
        <p:spPr>
          <a:xfrm>
            <a:off x="6269353" y="3954285"/>
            <a:ext cx="14319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squid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FB497B-4CB9-4882-AE83-D9F6CB059624}"/>
              </a:ext>
            </a:extLst>
          </p:cNvPr>
          <p:cNvGrpSpPr/>
          <p:nvPr/>
        </p:nvGrpSpPr>
        <p:grpSpPr>
          <a:xfrm>
            <a:off x="667525" y="1111145"/>
            <a:ext cx="1458656" cy="1458656"/>
            <a:chOff x="667525" y="1111145"/>
            <a:chExt cx="1458656" cy="1458656"/>
          </a:xfrm>
          <a:solidFill>
            <a:srgbClr val="C0DFC3"/>
          </a:solidFill>
        </p:grpSpPr>
        <p:sp>
          <p:nvSpPr>
            <p:cNvPr id="26" name="Oval 25">
              <a:hlinkClick r:id="rId2"/>
              <a:extLst>
                <a:ext uri="{FF2B5EF4-FFF2-40B4-BE49-F238E27FC236}">
                  <a16:creationId xmlns:a16="http://schemas.microsoft.com/office/drawing/2014/main" id="{E1C6645C-F209-4B73-A58E-EE306C71EE78}"/>
                </a:ext>
              </a:extLst>
            </p:cNvPr>
            <p:cNvSpPr/>
            <p:nvPr/>
          </p:nvSpPr>
          <p:spPr>
            <a:xfrm>
              <a:off x="667525" y="1111145"/>
              <a:ext cx="1458656" cy="1458656"/>
            </a:xfrm>
            <a:prstGeom prst="ellipse">
              <a:avLst/>
            </a:prstGeom>
            <a:solidFill>
              <a:srgbClr val="007AC2"/>
            </a:solidFill>
            <a:ln w="57150">
              <a:solidFill>
                <a:srgbClr val="0140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hlinkClick r:id="rId2"/>
              <a:extLst>
                <a:ext uri="{FF2B5EF4-FFF2-40B4-BE49-F238E27FC236}">
                  <a16:creationId xmlns:a16="http://schemas.microsoft.com/office/drawing/2014/main" id="{9FFCEF6F-26AE-4D20-86CD-059F846ACF0D}"/>
                </a:ext>
              </a:extLst>
            </p:cNvPr>
            <p:cNvSpPr/>
            <p:nvPr/>
          </p:nvSpPr>
          <p:spPr>
            <a:xfrm>
              <a:off x="731080" y="1470687"/>
              <a:ext cx="133154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Click to hear the correct pronunciation.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E09212-7EC8-450B-AA28-5F49480A0E4F}"/>
              </a:ext>
            </a:extLst>
          </p:cNvPr>
          <p:cNvGrpSpPr/>
          <p:nvPr/>
        </p:nvGrpSpPr>
        <p:grpSpPr>
          <a:xfrm>
            <a:off x="6561334" y="2931772"/>
            <a:ext cx="847997" cy="862938"/>
            <a:chOff x="6593229" y="2931283"/>
            <a:chExt cx="847997" cy="862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7F5822-B4D7-48C7-9CE1-FCDFBEA736A9}"/>
                </a:ext>
              </a:extLst>
            </p:cNvPr>
            <p:cNvSpPr/>
            <p:nvPr/>
          </p:nvSpPr>
          <p:spPr>
            <a:xfrm>
              <a:off x="6593229" y="2931283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1407D"/>
                  </a:solidFill>
                </a:ln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3EC8E14-704B-4DBD-AA7D-2D152A090782}"/>
                </a:ext>
              </a:extLst>
            </p:cNvPr>
            <p:cNvGrpSpPr/>
            <p:nvPr/>
          </p:nvGrpSpPr>
          <p:grpSpPr>
            <a:xfrm>
              <a:off x="6593229" y="2937154"/>
              <a:ext cx="847997" cy="857067"/>
              <a:chOff x="6593229" y="2937154"/>
              <a:chExt cx="847997" cy="85706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C7533F1-9465-4978-9126-8BFEE24269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2" t="-41860" r="14731" b="-103172"/>
              <a:stretch/>
            </p:blipFill>
            <p:spPr>
              <a:xfrm flipV="1">
                <a:off x="6593229" y="3011594"/>
                <a:ext cx="847997" cy="599881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F5A3830-72D8-4F94-8B09-B71842BCD87E}"/>
                  </a:ext>
                </a:extLst>
              </p:cNvPr>
              <p:cNvSpPr/>
              <p:nvPr/>
            </p:nvSpPr>
            <p:spPr>
              <a:xfrm>
                <a:off x="6593229" y="2937154"/>
                <a:ext cx="847996" cy="857067"/>
              </a:xfrm>
              <a:prstGeom prst="ellipse">
                <a:avLst/>
              </a:prstGeom>
              <a:noFill/>
              <a:ln w="57150">
                <a:solidFill>
                  <a:srgbClr val="014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01407D"/>
                    </a:solidFill>
                  </a:ln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D8996E-22FD-4260-93D7-06D2F5C8A3B0}"/>
              </a:ext>
            </a:extLst>
          </p:cNvPr>
          <p:cNvGrpSpPr/>
          <p:nvPr/>
        </p:nvGrpSpPr>
        <p:grpSpPr>
          <a:xfrm>
            <a:off x="5826974" y="1770139"/>
            <a:ext cx="847996" cy="857067"/>
            <a:chOff x="6212108" y="2465308"/>
            <a:chExt cx="847996" cy="85706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7378EA-E7ED-4146-9B72-BD05987227C1}"/>
                </a:ext>
              </a:extLst>
            </p:cNvPr>
            <p:cNvSpPr/>
            <p:nvPr/>
          </p:nvSpPr>
          <p:spPr>
            <a:xfrm>
              <a:off x="6212108" y="2465308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430BB9F-339A-47C8-8041-C6A40FF31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50" t="-30577" r="-5658" b="-24549"/>
            <a:stretch/>
          </p:blipFill>
          <p:spPr>
            <a:xfrm>
              <a:off x="6230651" y="2494213"/>
              <a:ext cx="787167" cy="798009"/>
            </a:xfrm>
            <a:prstGeom prst="ellipse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EB3C688-18C6-4D3E-9C67-3AA2E660A04B}"/>
                </a:ext>
              </a:extLst>
            </p:cNvPr>
            <p:cNvSpPr/>
            <p:nvPr/>
          </p:nvSpPr>
          <p:spPr>
            <a:xfrm>
              <a:off x="6212108" y="2465308"/>
              <a:ext cx="847996" cy="857067"/>
            </a:xfrm>
            <a:prstGeom prst="ellipse">
              <a:avLst/>
            </a:prstGeom>
            <a:noFill/>
            <a:ln w="57150">
              <a:solidFill>
                <a:srgbClr val="0140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9C4AC92-5C60-4B0D-8B74-6119FDD3412E}"/>
              </a:ext>
            </a:extLst>
          </p:cNvPr>
          <p:cNvSpPr/>
          <p:nvPr/>
        </p:nvSpPr>
        <p:spPr>
          <a:xfrm>
            <a:off x="5751073" y="2807556"/>
            <a:ext cx="861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fish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815027A-498B-4115-9E40-A800E720F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8165" y="2929343"/>
            <a:ext cx="3589895" cy="130046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CACB6DA-7CC5-498C-8C7F-14CAE900108C}"/>
              </a:ext>
            </a:extLst>
          </p:cNvPr>
          <p:cNvGrpSpPr/>
          <p:nvPr/>
        </p:nvGrpSpPr>
        <p:grpSpPr>
          <a:xfrm>
            <a:off x="7394145" y="1770139"/>
            <a:ext cx="847996" cy="857067"/>
            <a:chOff x="7325291" y="2465308"/>
            <a:chExt cx="847996" cy="85706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973F228-0202-4D53-97A0-8842D4F36612}"/>
                </a:ext>
              </a:extLst>
            </p:cNvPr>
            <p:cNvSpPr/>
            <p:nvPr/>
          </p:nvSpPr>
          <p:spPr>
            <a:xfrm>
              <a:off x="7325291" y="2465308"/>
              <a:ext cx="847996" cy="85706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DB5F1DF-5183-4603-B120-221A6F022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-6645" r="-2789" b="-10638"/>
            <a:stretch/>
          </p:blipFill>
          <p:spPr>
            <a:xfrm>
              <a:off x="7347650" y="2488677"/>
              <a:ext cx="809562" cy="821650"/>
            </a:xfrm>
            <a:prstGeom prst="ellipse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8F4EDEE-3619-477F-83D2-90DDF3BA57DF}"/>
                </a:ext>
              </a:extLst>
            </p:cNvPr>
            <p:cNvSpPr/>
            <p:nvPr/>
          </p:nvSpPr>
          <p:spPr>
            <a:xfrm>
              <a:off x="7325291" y="2465308"/>
              <a:ext cx="847996" cy="857067"/>
            </a:xfrm>
            <a:prstGeom prst="ellipse">
              <a:avLst/>
            </a:prstGeom>
            <a:noFill/>
            <a:ln w="57150">
              <a:solidFill>
                <a:srgbClr val="0140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1091092-7BF8-422D-BB44-A49C7B1FEC41}"/>
              </a:ext>
            </a:extLst>
          </p:cNvPr>
          <p:cNvSpPr/>
          <p:nvPr/>
        </p:nvSpPr>
        <p:spPr>
          <a:xfrm>
            <a:off x="7366518" y="2807556"/>
            <a:ext cx="9503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molluscs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07D73FF-BE10-4205-86D5-812AE0B58B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4" y="5030684"/>
            <a:ext cx="1299386" cy="5519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89B435-4E78-41C7-9F83-71F6B1B6FD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87" y="5030684"/>
            <a:ext cx="1299386" cy="5519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1BF344-D744-426E-BAE5-C4004D9611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73" y="2509241"/>
            <a:ext cx="3335301" cy="14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24" grpId="0"/>
      <p:bldP spid="37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343</TotalTime>
  <Words>411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Twinkl</vt:lpstr>
      <vt:lpstr>Office Theme</vt:lpstr>
      <vt:lpstr>PowerPoint Presentation</vt:lpstr>
      <vt:lpstr>Apatosaurus</vt:lpstr>
      <vt:lpstr>Iguanodon</vt:lpstr>
      <vt:lpstr>Plesiosaur</vt:lpstr>
      <vt:lpstr>Oviraptor</vt:lpstr>
      <vt:lpstr>Tyrannosaurus</vt:lpstr>
      <vt:lpstr>Brachiosaurus</vt:lpstr>
      <vt:lpstr>Velociraptor</vt:lpstr>
      <vt:lpstr>Ichthyosaur</vt:lpstr>
      <vt:lpstr>Pterodactyl</vt:lpstr>
      <vt:lpstr>Triceratops</vt:lpstr>
      <vt:lpstr>Stegosaurus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Dale Watson</dc:creator>
  <cp:lastModifiedBy>Lucy Potts (Staff - Ravens Academy)</cp:lastModifiedBy>
  <cp:revision>30</cp:revision>
  <dcterms:created xsi:type="dcterms:W3CDTF">2020-01-06T12:40:06Z</dcterms:created>
  <dcterms:modified xsi:type="dcterms:W3CDTF">2023-09-04T13:34:58Z</dcterms:modified>
</cp:coreProperties>
</file>